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281" r:id="rId4"/>
    <p:sldId id="272" r:id="rId5"/>
    <p:sldId id="284" r:id="rId6"/>
    <p:sldId id="287" r:id="rId7"/>
    <p:sldId id="288" r:id="rId8"/>
    <p:sldId id="259" r:id="rId9"/>
    <p:sldId id="260" r:id="rId10"/>
    <p:sldId id="258" r:id="rId11"/>
    <p:sldId id="269" r:id="rId12"/>
    <p:sldId id="265" r:id="rId13"/>
    <p:sldId id="262" r:id="rId14"/>
    <p:sldId id="275" r:id="rId15"/>
    <p:sldId id="266" r:id="rId16"/>
    <p:sldId id="290" r:id="rId17"/>
    <p:sldId id="295" r:id="rId18"/>
    <p:sldId id="267" r:id="rId19"/>
    <p:sldId id="285" r:id="rId20"/>
    <p:sldId id="276" r:id="rId21"/>
    <p:sldId id="286" r:id="rId22"/>
    <p:sldId id="278" r:id="rId23"/>
    <p:sldId id="294" r:id="rId24"/>
    <p:sldId id="293" r:id="rId25"/>
    <p:sldId id="291" r:id="rId26"/>
    <p:sldId id="257" r:id="rId27"/>
    <p:sldId id="289" r:id="rId28"/>
    <p:sldId id="292" r:id="rId29"/>
    <p:sldId id="271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D3B3"/>
    <a:srgbClr val="024C68"/>
    <a:srgbClr val="006D4F"/>
    <a:srgbClr val="83C6E1"/>
    <a:srgbClr val="86DEC5"/>
    <a:srgbClr val="B9DFEE"/>
    <a:srgbClr val="3AA6D0"/>
    <a:srgbClr val="D9D9D9"/>
    <a:srgbClr val="35D3A7"/>
    <a:srgbClr val="22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81786" autoAdjust="0"/>
  </p:normalViewPr>
  <p:slideViewPr>
    <p:cSldViewPr snapToGrid="0">
      <p:cViewPr varScale="1">
        <p:scale>
          <a:sx n="63" d="100"/>
          <a:sy n="63" d="100"/>
        </p:scale>
        <p:origin x="8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34955-77F1-4F53-AE43-3479B513D53B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DF379-ED7D-4EB0-8BF0-1112379672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175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Добрый день, уважаемые члены жюри, меня зовут Наумов Максим, я хочу представить вам свой проект, который поможет нарисовать потрясающее изображение на стене, даже если вы не художник – это Вертикальный Тросовый Плоттер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93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достижения поставленной цели были сформулированы следующие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81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же мной были сформулированы требования к конструкции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0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воплощения прототипа в железе были выбраны следующие компоненты, потому что они выполняют минимальную функциональность для его 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82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Структурная схема из данных компонентов представлена на слайде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2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Устройство - тросовый робот. </a:t>
            </a:r>
            <a:br>
              <a:rPr lang="ru-RU" dirty="0"/>
            </a:br>
            <a:r>
              <a:rPr lang="ru-RU" dirty="0"/>
              <a:t>Концы троса закрепляются на крепежном элементе, который может быть разным для разных поверхностей. </a:t>
            </a:r>
            <a:br>
              <a:rPr lang="ru-RU" dirty="0"/>
            </a:br>
            <a:r>
              <a:rPr lang="ru-RU" dirty="0"/>
              <a:t>Для маркерной доски, например, это специальный уголок-крепёж. Это обеспечивает простую установку устройства на различные поверхности. </a:t>
            </a:r>
            <a:br>
              <a:rPr lang="ru-RU" dirty="0"/>
            </a:br>
            <a:r>
              <a:rPr lang="ru-RU" dirty="0"/>
              <a:t>Концы троса закрепляются в верхней части рабочей области. </a:t>
            </a:r>
            <a:br>
              <a:rPr lang="ru-RU" dirty="0"/>
            </a:br>
            <a:r>
              <a:rPr lang="ru-RU" dirty="0"/>
              <a:t>Перемещается</a:t>
            </a:r>
            <a:r>
              <a:rPr lang="ru-RU" baseline="0" dirty="0"/>
              <a:t> </a:t>
            </a:r>
            <a:r>
              <a:rPr lang="ru-RU" dirty="0"/>
              <a:t>робот с помощью приводов с шкивами разматывает и сматывает тросы, что позволяет ему перемещаться по рабочей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870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представлен первый работоспособный прототип моего устройства, он обладал возможностью печатать одним цветом,</a:t>
            </a:r>
            <a:r>
              <a:rPr lang="ru-RU" baseline="0" dirty="0"/>
              <a:t> </a:t>
            </a:r>
            <a:br>
              <a:rPr lang="ru-RU" baseline="0" dirty="0"/>
            </a:br>
            <a:r>
              <a:rPr lang="ru-RU" baseline="0" dirty="0"/>
              <a:t>рядом </a:t>
            </a:r>
            <a:r>
              <a:rPr lang="ru-RU" dirty="0"/>
              <a:t>видео испытаний плоттера на стене комнаты, сейчас он рисует логотип ардуино</a:t>
            </a:r>
            <a:r>
              <a:rPr lang="ru-RU" baseline="0" dirty="0"/>
              <a:t> </a:t>
            </a:r>
            <a:r>
              <a:rPr lang="ru-RU" dirty="0"/>
              <a:t>размером 60</a:t>
            </a:r>
            <a:r>
              <a:rPr lang="ru-RU" baseline="0" dirty="0"/>
              <a:t> см.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757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разработал своё</a:t>
            </a:r>
            <a:r>
              <a:rPr lang="ru-RU" baseline="0" dirty="0"/>
              <a:t> приложение </a:t>
            </a:r>
            <a:r>
              <a:rPr lang="ru-RU" dirty="0"/>
              <a:t>для подготовки изображений, интерфейс представлен на слайде,</a:t>
            </a:r>
            <a:r>
              <a:rPr lang="ru-RU" baseline="0" dirty="0"/>
              <a:t> а алгоритм показан ниже.</a:t>
            </a:r>
            <a:br>
              <a:rPr lang="ru-RU" dirty="0"/>
            </a:br>
            <a:r>
              <a:rPr lang="ru-RU" dirty="0"/>
              <a:t>Пользователь добавляет изображения, размещает их на рабочей области, размер которой нужно указать, задаёт стиль заполнения. </a:t>
            </a:r>
            <a:br>
              <a:rPr lang="ru-RU" dirty="0"/>
            </a:br>
            <a:r>
              <a:rPr lang="ru-RU" baseline="0" dirty="0"/>
              <a:t>Приложение</a:t>
            </a:r>
            <a:r>
              <a:rPr lang="ru-RU" dirty="0"/>
              <a:t> рассчитывает путь, записывает его в файл и сохраняет на SD-карту, через которую программа передаётся на плоттер.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997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осуществления</a:t>
            </a:r>
            <a:r>
              <a:rPr lang="ru-RU" baseline="0" dirty="0"/>
              <a:t> печати на маркерных досках разработан механизм печати, здесь он приспособлен для двух маркеров.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158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зависимости от угла поворота привода</a:t>
            </a:r>
            <a:r>
              <a:rPr lang="ru-RU" baseline="0" dirty="0"/>
              <a:t> меняется рабочий инструмент.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8983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Само</a:t>
            </a:r>
            <a:r>
              <a:rPr lang="ru-RU" baseline="0" dirty="0"/>
              <a:t> крепление маркеров универсально, есть вариативность диаметров и настройка высоты и нажима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последнее время наиболее актуально становится графическое оформление вертикальных поверхностей: в помещении и на улице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25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Для установки плоттера на маркерную доску был разработан уголок-крепёж, на нём есть </a:t>
            </a:r>
            <a:r>
              <a:rPr lang="ru-RU" baseline="0" dirty="0" err="1"/>
              <a:t>местро</a:t>
            </a:r>
            <a:r>
              <a:rPr lang="ru-RU" baseline="0" dirty="0"/>
              <a:t> для петли на конце троса, уголок просто надевается на доску.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13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534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Была разработана Печатная плата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107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Устройство</a:t>
            </a:r>
            <a:r>
              <a:rPr lang="ru-RU" baseline="0" dirty="0"/>
              <a:t> было протестировано,</a:t>
            </a:r>
            <a:br>
              <a:rPr lang="ru-RU" baseline="0" dirty="0"/>
            </a:br>
            <a:r>
              <a:rPr lang="ru-RU" baseline="0" dirty="0"/>
              <a:t>результат апробации представлен на слайде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362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66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олимпиады не оценивается, но я бы хотел поделиться с вами, что для разработанного ПО было написано 6 тысяч строчек кода,..</a:t>
            </a:r>
          </a:p>
          <a:p>
            <a:r>
              <a:rPr lang="ru-RU" dirty="0"/>
              <a:t>И планирую рассмотреть коммерческий потенциал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52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различных типах поверхностей: бетон, стекло, маркерное покрытие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059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Существуют различные технические решения : вручную, проецирование и специальные устройства, у каждого из них есть свои преимущества и недостатки каждого, представленные на слайде.</a:t>
            </a:r>
            <a:br>
              <a:rPr lang="ru-RU" dirty="0"/>
            </a:br>
            <a:r>
              <a:rPr lang="ru-RU" dirty="0"/>
              <a:t>Я решил остановиться на изучении специальных устройств</a:t>
            </a:r>
            <a:br>
              <a:rPr lang="ru-RU" dirty="0"/>
            </a:br>
            <a:r>
              <a:rPr lang="ru-RU" dirty="0"/>
              <a:t>Из них наиболее *перспективным является специальные устройства, и его аналоги будут рассмотрены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12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аналогов я рассмотрел два устройства </a:t>
            </a:r>
            <a:r>
              <a:rPr lang="ru-RU" dirty="0" err="1"/>
              <a:t>Мэйкланджео</a:t>
            </a:r>
            <a:r>
              <a:rPr lang="ru-RU" dirty="0"/>
              <a:t> и </a:t>
            </a:r>
            <a:r>
              <a:rPr lang="ru-RU" dirty="0" err="1"/>
              <a:t>Скрибит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613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Мэйкланджело</a:t>
            </a:r>
            <a:r>
              <a:rPr lang="ru-RU" dirty="0"/>
              <a:t> - это небольшой ЧПУ станок с тросовой механикой, который обладает точностью исполнения рисунка на листе формата А0, </a:t>
            </a:r>
          </a:p>
          <a:p>
            <a:r>
              <a:rPr lang="ru-RU" dirty="0"/>
              <a:t>но имеет медленную скорость работы, сложность масштабирования и возможность рисования только одним цветом, используя капиллярную</a:t>
            </a:r>
            <a:r>
              <a:rPr lang="ru-RU" baseline="0" dirty="0"/>
              <a:t> ручку.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310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Скрибит</a:t>
            </a:r>
            <a:r>
              <a:rPr lang="ru-RU" dirty="0"/>
              <a:t> - это тросовый робот, который работает от сети и предназначен для многоцветной печати на стенах в помещении. </a:t>
            </a:r>
          </a:p>
          <a:p>
            <a:r>
              <a:rPr lang="ru-RU" dirty="0"/>
              <a:t>Он может работать на области размером 2 на 2 метра и печатает фирменными маркерами </a:t>
            </a:r>
            <a:r>
              <a:rPr lang="ru-RU" dirty="0" err="1"/>
              <a:t>скрибит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10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Таким образом была выявлены проблемы как при ручном рисовании так и с использованием специальных устройств,</a:t>
            </a:r>
            <a:r>
              <a:rPr lang="ru-RU" baseline="0" dirty="0"/>
              <a:t> представлены на слайде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4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моего проекта – разработать устройство, которое будет способно рисовать на больших вертикальных поверхностях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1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0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99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63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58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8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02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9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44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0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20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62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A3596-070B-4758-9FBC-ED750AEBC80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22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0.wdp"/><Relationship Id="rId1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microsoft.com/office/2007/relationships/hdphoto" Target="../media/hdphoto12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microsoft.com/office/2007/relationships/hdphoto" Target="../media/hdphoto9.wdp"/><Relationship Id="rId5" Type="http://schemas.openxmlformats.org/officeDocument/2006/relationships/image" Target="../media/image16.png"/><Relationship Id="rId15" Type="http://schemas.microsoft.com/office/2007/relationships/hdphoto" Target="../media/hdphoto11.wdp"/><Relationship Id="rId10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8.wdp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microsoft.com/office/2007/relationships/hdphoto" Target="../media/hdphoto1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B33D5E-3ECA-4255-BD27-F9A2F795A6B9}"/>
              </a:ext>
            </a:extLst>
          </p:cNvPr>
          <p:cNvSpPr/>
          <p:nvPr/>
        </p:nvSpPr>
        <p:spPr>
          <a:xfrm>
            <a:off x="0" y="0"/>
            <a:ext cx="12192000" cy="6847412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913DAE6-6D5F-4923-8317-18ADEFC41DC8}"/>
              </a:ext>
            </a:extLst>
          </p:cNvPr>
          <p:cNvSpPr/>
          <p:nvPr/>
        </p:nvSpPr>
        <p:spPr>
          <a:xfrm>
            <a:off x="6974168" y="0"/>
            <a:ext cx="5217832" cy="68474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7B7662-EAF7-4B01-A804-4980CFA1D374}"/>
              </a:ext>
            </a:extLst>
          </p:cNvPr>
          <p:cNvSpPr/>
          <p:nvPr/>
        </p:nvSpPr>
        <p:spPr>
          <a:xfrm>
            <a:off x="0" y="5548470"/>
            <a:ext cx="12185343" cy="131111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-16641" y="1466659"/>
            <a:ext cx="6990809" cy="26151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2514" y="1512281"/>
            <a:ext cx="6471624" cy="2569531"/>
          </a:xfrm>
          <a:noFill/>
        </p:spPr>
        <p:txBody>
          <a:bodyPr anchor="ctr">
            <a:noAutofit/>
          </a:bodyPr>
          <a:lstStyle/>
          <a:p>
            <a:pPr algn="l">
              <a:spcBef>
                <a:spcPts val="1200"/>
              </a:spcBef>
            </a:pPr>
            <a:r>
              <a:rPr lang="ru-RU" sz="5400" dirty="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  <a:t>Вертикальный тросовый</a:t>
            </a:r>
            <a:br>
              <a:rPr lang="ru-RU" sz="5400" dirty="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</a:br>
            <a:r>
              <a:rPr lang="ru-RU" sz="5400" dirty="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  <a:t>плоттер – автоматический художник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2514" y="5562368"/>
            <a:ext cx="7893204" cy="129563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1800" dirty="0">
                <a:solidFill>
                  <a:srgbClr val="5FD3B3"/>
                </a:solidFill>
                <a:latin typeface="Bahnschrift" panose="020B0502040204020203" pitchFamily="34" charset="0"/>
              </a:rPr>
              <a:t>Автор проекта: </a:t>
            </a: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</a:rPr>
              <a:t>Наумов Максим Геннадьевич</a:t>
            </a:r>
            <a:r>
              <a:rPr lang="ru-RU" sz="1800" dirty="0">
                <a:solidFill>
                  <a:srgbClr val="5FD3B3"/>
                </a:solidFill>
                <a:latin typeface="Bahnschrift" panose="020B0502040204020203" pitchFamily="34" charset="0"/>
              </a:rPr>
              <a:t>, ученик 10 класса</a:t>
            </a:r>
            <a:br>
              <a:rPr lang="ru-RU" sz="1800" dirty="0">
                <a:solidFill>
                  <a:srgbClr val="5FD3B3"/>
                </a:solidFill>
                <a:latin typeface="Bahnschrift" panose="020B0502040204020203" pitchFamily="34" charset="0"/>
              </a:rPr>
            </a:br>
            <a:r>
              <a:rPr lang="ru-RU" sz="1800" dirty="0">
                <a:solidFill>
                  <a:srgbClr val="5FD3B3"/>
                </a:solidFill>
                <a:latin typeface="Bahnschrift" panose="020B0502040204020203" pitchFamily="34" charset="0"/>
              </a:rPr>
              <a:t>Руководитель:  </a:t>
            </a:r>
            <a:r>
              <a:rPr lang="ru-RU" sz="1800" dirty="0" err="1">
                <a:solidFill>
                  <a:schemeClr val="bg1"/>
                </a:solidFill>
                <a:latin typeface="Bahnschrift" panose="020B0502040204020203" pitchFamily="34" charset="0"/>
              </a:rPr>
              <a:t>Жёлтиков</a:t>
            </a:r>
            <a:r>
              <a:rPr lang="ru-RU" sz="1800" dirty="0">
                <a:solidFill>
                  <a:schemeClr val="bg1"/>
                </a:solidFill>
                <a:latin typeface="Bahnschrift" panose="020B0502040204020203" pitchFamily="34" charset="0"/>
              </a:rPr>
              <a:t> Андрей Валерьевич</a:t>
            </a:r>
            <a:r>
              <a:rPr lang="ru-RU" sz="1800" dirty="0">
                <a:solidFill>
                  <a:srgbClr val="5FD3B3"/>
                </a:solidFill>
                <a:latin typeface="Bahnschrift" panose="020B0502040204020203" pitchFamily="34" charset="0"/>
              </a:rPr>
              <a:t>, учитель робототехники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C97FF-25DE-4F6A-9C09-F0ED20AEF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70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9243" r="6588" b="14815"/>
          <a:stretch/>
        </p:blipFill>
        <p:spPr>
          <a:xfrm>
            <a:off x="7024092" y="-1580"/>
            <a:ext cx="5184549" cy="657266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1611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28BB45A-5D3E-4FDC-A912-C7856E0B3BDE}"/>
              </a:ext>
            </a:extLst>
          </p:cNvPr>
          <p:cNvSpPr/>
          <p:nvPr/>
        </p:nvSpPr>
        <p:spPr>
          <a:xfrm>
            <a:off x="0" y="775056"/>
            <a:ext cx="12192000" cy="60829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ru-RU" dirty="0">
              <a:latin typeface="Bahnschrift Light" panose="020B0502040204020203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28F99D5-F4A8-4EFA-9C56-114D45AACE8A}"/>
              </a:ext>
            </a:extLst>
          </p:cNvPr>
          <p:cNvSpPr/>
          <p:nvPr/>
        </p:nvSpPr>
        <p:spPr>
          <a:xfrm>
            <a:off x="3066273" y="2365439"/>
            <a:ext cx="9125727" cy="221926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Выбор электронных компонентов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Разработка и сборка прототипа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Написание программного кода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Тестирование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7DD6583-BAC4-4EA6-9F84-33C86F25EE1B}"/>
              </a:ext>
            </a:extLst>
          </p:cNvPr>
          <p:cNvSpPr/>
          <p:nvPr/>
        </p:nvSpPr>
        <p:spPr>
          <a:xfrm>
            <a:off x="3066265" y="4584700"/>
            <a:ext cx="9125730" cy="22733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Анализ недостатков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Разработка модели устройства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Апробация устройства и выводы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Анализировать перспективы разработки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B67765-D86D-4531-B72F-B741AAE1A5A0}"/>
              </a:ext>
            </a:extLst>
          </p:cNvPr>
          <p:cNvSpPr txBox="1">
            <a:spLocks/>
          </p:cNvSpPr>
          <p:nvPr/>
        </p:nvSpPr>
        <p:spPr>
          <a:xfrm>
            <a:off x="-8" y="0"/>
            <a:ext cx="12192000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Задачи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F8F284-D3C7-422F-9370-37ABE6E2ECF6}"/>
              </a:ext>
            </a:extLst>
          </p:cNvPr>
          <p:cNvSpPr/>
          <p:nvPr/>
        </p:nvSpPr>
        <p:spPr>
          <a:xfrm>
            <a:off x="-1962514" y="499201"/>
            <a:ext cx="720000" cy="720000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9CC3CB-CB54-478A-A51F-F7B4C9A4C6D1}"/>
              </a:ext>
            </a:extLst>
          </p:cNvPr>
          <p:cNvSpPr/>
          <p:nvPr/>
        </p:nvSpPr>
        <p:spPr>
          <a:xfrm>
            <a:off x="-1962515" y="1219201"/>
            <a:ext cx="720000" cy="720000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31CF4B1-06DD-46C9-870D-DEA75F62B85D}"/>
              </a:ext>
            </a:extLst>
          </p:cNvPr>
          <p:cNvSpPr/>
          <p:nvPr/>
        </p:nvSpPr>
        <p:spPr>
          <a:xfrm>
            <a:off x="-1962515" y="1939201"/>
            <a:ext cx="720000" cy="7200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3548CCB-C279-4959-9EF5-EB420E42EACE}"/>
              </a:ext>
            </a:extLst>
          </p:cNvPr>
          <p:cNvSpPr/>
          <p:nvPr/>
        </p:nvSpPr>
        <p:spPr>
          <a:xfrm>
            <a:off x="-1962515" y="3379201"/>
            <a:ext cx="720000" cy="720000"/>
          </a:xfrm>
          <a:prstGeom prst="rect">
            <a:avLst/>
          </a:prstGeom>
          <a:solidFill>
            <a:srgbClr val="3AA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9203A3C-CBA6-405E-AC27-D92EB174FD72}"/>
              </a:ext>
            </a:extLst>
          </p:cNvPr>
          <p:cNvSpPr/>
          <p:nvPr/>
        </p:nvSpPr>
        <p:spPr>
          <a:xfrm>
            <a:off x="-1962515" y="4099201"/>
            <a:ext cx="720000" cy="720000"/>
          </a:xfrm>
          <a:prstGeom prst="rect">
            <a:avLst/>
          </a:prstGeom>
          <a:solidFill>
            <a:srgbClr val="62B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2B1D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12BC051-972E-4D7F-9872-A42C817D58D4}"/>
              </a:ext>
            </a:extLst>
          </p:cNvPr>
          <p:cNvSpPr/>
          <p:nvPr/>
        </p:nvSpPr>
        <p:spPr>
          <a:xfrm>
            <a:off x="-1242515" y="499201"/>
            <a:ext cx="720000" cy="720000"/>
          </a:xfrm>
          <a:prstGeom prst="rect">
            <a:avLst/>
          </a:prstGeom>
          <a:solidFill>
            <a:srgbClr val="00A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30DC18C-41FF-4CB0-9096-3A94B5956BFF}"/>
              </a:ext>
            </a:extLst>
          </p:cNvPr>
          <p:cNvSpPr/>
          <p:nvPr/>
        </p:nvSpPr>
        <p:spPr>
          <a:xfrm>
            <a:off x="-1242516" y="1219201"/>
            <a:ext cx="720000" cy="720000"/>
          </a:xfrm>
          <a:prstGeom prst="rect">
            <a:avLst/>
          </a:prstGeom>
          <a:solidFill>
            <a:srgbClr val="1F7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8E6064-5AF5-4F53-8B0A-DD4E0FBA2497}"/>
              </a:ext>
            </a:extLst>
          </p:cNvPr>
          <p:cNvSpPr/>
          <p:nvPr/>
        </p:nvSpPr>
        <p:spPr>
          <a:xfrm>
            <a:off x="-1242516" y="1939201"/>
            <a:ext cx="720000" cy="720000"/>
          </a:xfrm>
          <a:prstGeom prst="rect">
            <a:avLst/>
          </a:prstGeom>
          <a:solidFill>
            <a:srgbClr val="006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640D8C4-77DB-4FF4-9393-ADFC75DAA79D}"/>
              </a:ext>
            </a:extLst>
          </p:cNvPr>
          <p:cNvSpPr/>
          <p:nvPr/>
        </p:nvSpPr>
        <p:spPr>
          <a:xfrm>
            <a:off x="-1242516" y="3379201"/>
            <a:ext cx="720000" cy="720000"/>
          </a:xfrm>
          <a:prstGeom prst="rect">
            <a:avLst/>
          </a:prstGeom>
          <a:solidFill>
            <a:srgbClr val="35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B339203-1E59-4218-A946-E53388C6B757}"/>
              </a:ext>
            </a:extLst>
          </p:cNvPr>
          <p:cNvSpPr/>
          <p:nvPr/>
        </p:nvSpPr>
        <p:spPr>
          <a:xfrm>
            <a:off x="-1242516" y="4099201"/>
            <a:ext cx="720000" cy="720000"/>
          </a:xfrm>
          <a:prstGeom prst="rect">
            <a:avLst/>
          </a:prstGeom>
          <a:solidFill>
            <a:srgbClr val="5F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BA5C14E-AF51-4E78-AE14-D64174AEBB32}"/>
              </a:ext>
            </a:extLst>
          </p:cNvPr>
          <p:cNvGrpSpPr/>
          <p:nvPr/>
        </p:nvGrpSpPr>
        <p:grpSpPr>
          <a:xfrm>
            <a:off x="0" y="1210247"/>
            <a:ext cx="2612871" cy="720000"/>
            <a:chOff x="0" y="1080001"/>
            <a:chExt cx="2612871" cy="720000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1DAB05E5-DC7D-4870-ABE1-77285991DC09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C936966B-ED43-4548-B42F-9E8C5779419C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 dirty="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Исследование</a:t>
              </a:r>
              <a:endParaRPr lang="en-US" sz="3200" dirty="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61EC33B-3218-4663-9863-3898194073F7}"/>
              </a:ext>
            </a:extLst>
          </p:cNvPr>
          <p:cNvGrpSpPr/>
          <p:nvPr/>
        </p:nvGrpSpPr>
        <p:grpSpPr>
          <a:xfrm>
            <a:off x="-8" y="3115070"/>
            <a:ext cx="2612871" cy="720000"/>
            <a:chOff x="0" y="1080001"/>
            <a:chExt cx="2612871" cy="720000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2A0DD7D8-55F8-44DB-B00B-A52E2A547F7B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4988346-195C-4181-BD06-42390443DB2E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 dirty="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Прототип</a:t>
              </a:r>
              <a:endParaRPr lang="en-US" sz="3200" dirty="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01E137D5-7B2B-42AD-9488-531D143584E8}"/>
              </a:ext>
            </a:extLst>
          </p:cNvPr>
          <p:cNvGrpSpPr/>
          <p:nvPr/>
        </p:nvGrpSpPr>
        <p:grpSpPr>
          <a:xfrm>
            <a:off x="-8" y="5333029"/>
            <a:ext cx="2612871" cy="720000"/>
            <a:chOff x="0" y="1080001"/>
            <a:chExt cx="2612871" cy="72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89803A0F-FEEC-4725-82AC-BEC744E1B5A9}"/>
                </a:ext>
              </a:extLst>
            </p:cNvPr>
            <p:cNvSpPr/>
            <p:nvPr/>
          </p:nvSpPr>
          <p:spPr>
            <a:xfrm>
              <a:off x="1892871" y="1080001"/>
              <a:ext cx="720000" cy="720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7DD7F584-18FF-406A-9C9B-48F08C2A632F}"/>
                </a:ext>
              </a:extLst>
            </p:cNvPr>
            <p:cNvSpPr/>
            <p:nvPr/>
          </p:nvSpPr>
          <p:spPr>
            <a:xfrm>
              <a:off x="0" y="1080001"/>
              <a:ext cx="2292626" cy="720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3200" dirty="0">
                  <a:solidFill>
                    <a:schemeClr val="tx1"/>
                  </a:solidFill>
                  <a:latin typeface="Bahnschrift Condensed" panose="020B0502040204020203" pitchFamily="34" charset="0"/>
                </a:rPr>
                <a:t>Устройство</a:t>
              </a:r>
              <a:endParaRPr lang="en-US" sz="3200" dirty="0">
                <a:solidFill>
                  <a:schemeClr val="tx1"/>
                </a:solidFill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814FA0C-7823-47EA-927F-F1C979AD8A28}"/>
              </a:ext>
            </a:extLst>
          </p:cNvPr>
          <p:cNvSpPr/>
          <p:nvPr/>
        </p:nvSpPr>
        <p:spPr>
          <a:xfrm>
            <a:off x="3066273" y="900000"/>
            <a:ext cx="9125727" cy="1465439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Исследовать существующие решения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latin typeface="Bahnschrift Light" panose="020B0502040204020203" pitchFamily="34" charset="0"/>
              </a:rPr>
              <a:t>Изучить аналоги </a:t>
            </a:r>
          </a:p>
        </p:txBody>
      </p:sp>
    </p:spTree>
    <p:extLst>
      <p:ext uri="{BB962C8B-B14F-4D97-AF65-F5344CB8AC3E}">
        <p14:creationId xmlns:p14="http://schemas.microsoft.com/office/powerpoint/2010/main" val="196888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19FB3F6-9DF3-4D55-9BCA-E2CFFA475A4C}"/>
              </a:ext>
            </a:extLst>
          </p:cNvPr>
          <p:cNvSpPr/>
          <p:nvPr/>
        </p:nvSpPr>
        <p:spPr>
          <a:xfrm>
            <a:off x="1" y="900002"/>
            <a:ext cx="12191999" cy="5957998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>
              <a:latin typeface="Bahnschrift Light" panose="020B050204020402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A599FE7-4AE1-4EDE-B51F-BDA6FB68ACFF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10210835" cy="2046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Требования к конструкции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4542" y="1231052"/>
            <a:ext cx="9976876" cy="5295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Компактность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Мобильность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Пользовательский интерфейс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Презентабельный корпус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Гармоничное сочетание цветов</a:t>
            </a:r>
          </a:p>
        </p:txBody>
      </p:sp>
    </p:spTree>
    <p:extLst>
      <p:ext uri="{BB962C8B-B14F-4D97-AF65-F5344CB8AC3E}">
        <p14:creationId xmlns:p14="http://schemas.microsoft.com/office/powerpoint/2010/main" val="101513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A61A962-D179-4C05-B462-AB7117C593A2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6657460" cy="19276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 dirty="0">
              <a:latin typeface="Bahnschrift SemiBold" panose="020B050204020402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9BAB300-9DDB-4D09-A3C8-FDAB6C6CBEBD}"/>
              </a:ext>
            </a:extLst>
          </p:cNvPr>
          <p:cNvGrpSpPr/>
          <p:nvPr/>
        </p:nvGrpSpPr>
        <p:grpSpPr>
          <a:xfrm>
            <a:off x="5950943" y="1285859"/>
            <a:ext cx="2042018" cy="2494620"/>
            <a:chOff x="529368" y="4352503"/>
            <a:chExt cx="1916160" cy="2340866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843C9EA-15AD-4CD7-B5BA-50801128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353" b="93487" l="9011" r="89451">
                          <a14:foregroundMark x1="62198" y1="14496" x2="71648" y2="7983"/>
                          <a14:foregroundMark x1="71648" y1="7983" x2="86374" y2="11555"/>
                          <a14:foregroundMark x1="14066" y1="63025" x2="8571" y2="72689"/>
                          <a14:foregroundMark x1="8571" y1="72689" x2="9011" y2="83824"/>
                          <a14:foregroundMark x1="9011" y1="83824" x2="20220" y2="89076"/>
                          <a14:foregroundMark x1="20220" y1="89076" x2="27912" y2="85084"/>
                          <a14:foregroundMark x1="8571" y1="84034" x2="10769" y2="94748"/>
                          <a14:foregroundMark x1="10769" y1="94748" x2="22637" y2="91597"/>
                          <a14:foregroundMark x1="22637" y1="91597" x2="23077" y2="91597"/>
                          <a14:foregroundMark x1="39780" y1="92227" x2="51648" y2="94538"/>
                          <a14:foregroundMark x1="51648" y1="94538" x2="63297" y2="93487"/>
                          <a14:foregroundMark x1="63297" y1="93487" x2="54286" y2="84454"/>
                          <a14:foregroundMark x1="54286" y1="84454" x2="35385" y2="817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884559">
              <a:off x="529368" y="4352503"/>
              <a:ext cx="1916160" cy="2004599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362" y="6150778"/>
              <a:ext cx="1225402" cy="542591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C984EFD-E3FC-4B87-AA08-B9D600DA8E8F}"/>
              </a:ext>
            </a:extLst>
          </p:cNvPr>
          <p:cNvGrpSpPr/>
          <p:nvPr/>
        </p:nvGrpSpPr>
        <p:grpSpPr>
          <a:xfrm>
            <a:off x="2851088" y="1450711"/>
            <a:ext cx="3114930" cy="2357614"/>
            <a:chOff x="3102336" y="4495775"/>
            <a:chExt cx="3114930" cy="2357614"/>
          </a:xfrm>
        </p:grpSpPr>
        <p:pic>
          <p:nvPicPr>
            <p:cNvPr id="15" name="Рисунок 14" descr="Nettigo: OLED Display 0.96&quot; I2C 128x64 SSD1306 white [Yā nǔ shén]">
              <a:extLst>
                <a:ext uri="{FF2B5EF4-FFF2-40B4-BE49-F238E27FC236}">
                  <a16:creationId xmlns:a16="http://schemas.microsoft.com/office/drawing/2014/main" id="{2D9D572D-B0D0-4FD1-8FFD-70B68766627D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2336" y="4495775"/>
              <a:ext cx="3114930" cy="1751867"/>
            </a:xfrm>
            <a:prstGeom prst="rect">
              <a:avLst/>
            </a:prstGeom>
          </p:spPr>
        </p:pic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3EDC6E3C-C3CF-441B-BB41-18605ACDDEDF}"/>
                </a:ext>
              </a:extLst>
            </p:cNvPr>
            <p:cNvSpPr/>
            <p:nvPr/>
          </p:nvSpPr>
          <p:spPr>
            <a:xfrm>
              <a:off x="3933092" y="6145503"/>
              <a:ext cx="172194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 dirty="0">
                  <a:ea typeface="Times New Roman" panose="02020603050405020304" pitchFamily="18" charset="0"/>
                </a:rPr>
                <a:t>OLED дисплей</a:t>
              </a:r>
              <a:br>
                <a:rPr lang="ru-RU" sz="2000" dirty="0">
                  <a:ea typeface="Times New Roman" panose="02020603050405020304" pitchFamily="18" charset="0"/>
                </a:rPr>
              </a:br>
              <a:r>
                <a:rPr lang="en-US" sz="2000" dirty="0">
                  <a:ea typeface="Times New Roman" panose="02020603050405020304" pitchFamily="18" charset="0"/>
                </a:rPr>
                <a:t>I2C 128x64</a:t>
              </a:r>
              <a:endParaRPr lang="ru-RU" sz="2000" dirty="0">
                <a:ea typeface="Times New Roman" panose="02020603050405020304" pitchFamily="18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6150E49-BFC5-4C98-929E-826DA1FDA93B}"/>
              </a:ext>
            </a:extLst>
          </p:cNvPr>
          <p:cNvGrpSpPr/>
          <p:nvPr/>
        </p:nvGrpSpPr>
        <p:grpSpPr>
          <a:xfrm>
            <a:off x="5809106" y="3919125"/>
            <a:ext cx="2329371" cy="2779024"/>
            <a:chOff x="6479024" y="4150880"/>
            <a:chExt cx="2329371" cy="277902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B00B4A6-60DD-4944-8FC7-A8DE5217B423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5300000">
              <a:off x="6479024" y="4150880"/>
              <a:ext cx="2329371" cy="2329371"/>
            </a:xfrm>
            <a:prstGeom prst="rect">
              <a:avLst/>
            </a:prstGeom>
          </p:spPr>
        </p:pic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C46B8D6-ADB4-4D97-92DE-2A751A3749F9}"/>
                </a:ext>
              </a:extLst>
            </p:cNvPr>
            <p:cNvSpPr/>
            <p:nvPr/>
          </p:nvSpPr>
          <p:spPr>
            <a:xfrm>
              <a:off x="6904759" y="6222018"/>
              <a:ext cx="1641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ru-RU" sz="2000" dirty="0">
                  <a:ea typeface="Times New Roman" panose="02020603050405020304" pitchFamily="18" charset="0"/>
                </a:rPr>
                <a:t>Сервопривод</a:t>
              </a:r>
            </a:p>
            <a:p>
              <a:pPr algn="ctr">
                <a:spcAft>
                  <a:spcPts val="0"/>
                </a:spcAft>
              </a:pPr>
              <a:r>
                <a:rPr lang="ru-RU" sz="2000" dirty="0">
                  <a:ea typeface="Times New Roman" panose="02020603050405020304" pitchFamily="18" charset="0"/>
                </a:rPr>
                <a:t>SG90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3F5B4B7-D420-4B8D-B2AB-F1E3D4DC0BD3}"/>
              </a:ext>
            </a:extLst>
          </p:cNvPr>
          <p:cNvGrpSpPr/>
          <p:nvPr/>
        </p:nvGrpSpPr>
        <p:grpSpPr>
          <a:xfrm>
            <a:off x="8915180" y="1156472"/>
            <a:ext cx="2591149" cy="2859550"/>
            <a:chOff x="9076674" y="4032208"/>
            <a:chExt cx="2591149" cy="285955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CE90F2A-A109-483D-B193-01DA0F9F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3813" y1="64286" x2="33813" y2="84586"/>
                          <a14:foregroundMark x1="33813" y1="84586" x2="40647" y2="67293"/>
                          <a14:foregroundMark x1="40647" y1="67293" x2="38489" y2="665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400000">
              <a:off x="8948883" y="4159999"/>
              <a:ext cx="2668576" cy="2412993"/>
            </a:xfrm>
            <a:prstGeom prst="rect">
              <a:avLst/>
            </a:prstGeom>
          </p:spPr>
        </p:pic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F641B305-31E9-4ED5-9783-11F595EA35C7}"/>
                </a:ext>
              </a:extLst>
            </p:cNvPr>
            <p:cNvSpPr/>
            <p:nvPr/>
          </p:nvSpPr>
          <p:spPr>
            <a:xfrm>
              <a:off x="9339750" y="6183872"/>
              <a:ext cx="23280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 dirty="0">
                  <a:ea typeface="Times New Roman" panose="02020603050405020304" pitchFamily="18" charset="0"/>
                </a:rPr>
                <a:t>Шаговый двигатель</a:t>
              </a:r>
            </a:p>
            <a:p>
              <a:pPr algn="ctr"/>
              <a:r>
                <a:rPr lang="ru-RU" sz="2000" dirty="0">
                  <a:ea typeface="Times New Roman" panose="02020603050405020304" pitchFamily="18" charset="0"/>
                </a:rPr>
                <a:t>28BYJ-48</a:t>
              </a: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9FF275-ADDD-4E8A-958D-6A6B6010D9A9}"/>
              </a:ext>
            </a:extLst>
          </p:cNvPr>
          <p:cNvGrpSpPr/>
          <p:nvPr/>
        </p:nvGrpSpPr>
        <p:grpSpPr>
          <a:xfrm>
            <a:off x="270497" y="1559445"/>
            <a:ext cx="2316552" cy="2036511"/>
            <a:chOff x="350787" y="1277117"/>
            <a:chExt cx="2316552" cy="2036510"/>
          </a:xfrm>
        </p:grpSpPr>
        <p:pic>
          <p:nvPicPr>
            <p:cNvPr id="8" name="Рисунок 7" descr="Купить Arduino NANO V 3.0 CH340G Arduino/ESP/Raspberry Pi (Доставка РФ,СНГ)">
              <a:extLst>
                <a:ext uri="{FF2B5EF4-FFF2-40B4-BE49-F238E27FC236}">
                  <a16:creationId xmlns:a16="http://schemas.microsoft.com/office/drawing/2014/main" id="{810E565C-A75F-49E7-A448-D2B22331B5EC}"/>
                </a:ext>
              </a:extLst>
            </p:cNvPr>
            <p:cNvPicPr/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787" y="1277117"/>
              <a:ext cx="2316552" cy="1738483"/>
            </a:xfrm>
            <a:prstGeom prst="rect">
              <a:avLst/>
            </a:prstGeom>
          </p:spPr>
        </p:pic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FEEE2B21-7887-4159-A952-48442A90A0A1}"/>
                </a:ext>
              </a:extLst>
            </p:cNvPr>
            <p:cNvSpPr/>
            <p:nvPr/>
          </p:nvSpPr>
          <p:spPr>
            <a:xfrm>
              <a:off x="786526" y="2913517"/>
              <a:ext cx="16334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2000" dirty="0">
                  <a:ea typeface="Times New Roman" panose="02020603050405020304" pitchFamily="18" charset="0"/>
                </a:rPr>
                <a:t>Arduino Nano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7E05B-5D79-4D2C-A49A-599C88777EAC}"/>
              </a:ext>
            </a:extLst>
          </p:cNvPr>
          <p:cNvGrpSpPr/>
          <p:nvPr/>
        </p:nvGrpSpPr>
        <p:grpSpPr>
          <a:xfrm>
            <a:off x="159090" y="3968471"/>
            <a:ext cx="2331088" cy="2500477"/>
            <a:chOff x="3534229" y="1009452"/>
            <a:chExt cx="2331088" cy="250047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ACEE620-77CC-4C5D-BEFD-48DEF970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353" b="94245" l="8974" r="89744">
                          <a14:foregroundMark x1="51596" y1="23100" x2="74359" y2="28777"/>
                          <a14:foregroundMark x1="74359" y1="28777" x2="82051" y2="51079"/>
                          <a14:foregroundMark x1="82051" y1="51079" x2="80769" y2="53237"/>
                          <a14:foregroundMark x1="56113" y1="19704" x2="74359" y2="18705"/>
                          <a14:foregroundMark x1="74359" y1="18705" x2="83333" y2="48201"/>
                          <a14:foregroundMark x1="83333" y1="48201" x2="52564" y2="86331"/>
                          <a14:foregroundMark x1="52564" y1="86331" x2="43978" y2="87983"/>
                          <a14:foregroundMark x1="17386" y1="69912" x2="17308" y2="69784"/>
                          <a14:foregroundMark x1="17308" y1="69784" x2="30683" y2="46941"/>
                          <a14:foregroundMark x1="35115" y1="42588" x2="50641" y2="32374"/>
                          <a14:foregroundMark x1="50641" y1="32374" x2="50270" y2="23636"/>
                          <a14:foregroundMark x1="13873" y1="63449" x2="16711" y2="70615"/>
                          <a14:foregroundMark x1="36182" y1="92918" x2="40385" y2="95683"/>
                          <a14:foregroundMark x1="40385" y1="95683" x2="66667" y2="94245"/>
                          <a14:foregroundMark x1="66667" y1="94245" x2="89744" y2="47482"/>
                          <a14:foregroundMark x1="89744" y1="47482" x2="73718" y2="25180"/>
                          <a14:foregroundMark x1="73718" y1="25180" x2="56552" y2="18758"/>
                          <a14:foregroundMark x1="14090" y1="63235" x2="15609" y2="71761"/>
                          <a14:backgroundMark x1="7692" y1="62590" x2="43590" y2="27338"/>
                          <a14:backgroundMark x1="43590" y1="27338" x2="47436" y2="14388"/>
                          <a14:backgroundMark x1="44231" y1="17266" x2="60256" y2="10791"/>
                          <a14:backgroundMark x1="17308" y1="45324" x2="32692" y2="31655"/>
                          <a14:backgroundMark x1="14744" y1="72662" x2="32692" y2="87770"/>
                          <a14:backgroundMark x1="32692" y1="87770" x2="33974" y2="935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22811" y="1009452"/>
              <a:ext cx="2142506" cy="1909028"/>
            </a:xfrm>
            <a:prstGeom prst="rect">
              <a:avLst/>
            </a:prstGeom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A9279B69-068A-42BB-8534-EB4285824C9D}"/>
                </a:ext>
              </a:extLst>
            </p:cNvPr>
            <p:cNvSpPr/>
            <p:nvPr/>
          </p:nvSpPr>
          <p:spPr>
            <a:xfrm>
              <a:off x="3534229" y="2802043"/>
              <a:ext cx="23310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Mini Micro SD </a:t>
              </a:r>
              <a:endParaRPr lang="ru-RU" sz="2000" dirty="0"/>
            </a:p>
            <a:p>
              <a:pPr algn="ctr"/>
              <a:r>
                <a:rPr lang="en-US" sz="2000" dirty="0"/>
                <a:t>Card Reader Module</a:t>
              </a:r>
              <a:endParaRPr lang="ru-RU" sz="2000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10CB1FA-5D49-4F2B-B2BA-9EF9621311FC}"/>
              </a:ext>
            </a:extLst>
          </p:cNvPr>
          <p:cNvGrpSpPr/>
          <p:nvPr/>
        </p:nvGrpSpPr>
        <p:grpSpPr>
          <a:xfrm>
            <a:off x="3216686" y="4037220"/>
            <a:ext cx="2222932" cy="2496930"/>
            <a:chOff x="6666106" y="1021373"/>
            <a:chExt cx="2222932" cy="249693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E7A1624-0F9F-48DA-A99E-2D4D1004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6452" l="253" r="97475">
                          <a14:foregroundMark x1="41919" y1="28387" x2="29798" y2="10645"/>
                          <a14:foregroundMark x1="29798" y1="10645" x2="9596" y2="23871"/>
                          <a14:foregroundMark x1="9596" y1="23871" x2="10354" y2="45806"/>
                          <a14:foregroundMark x1="10354" y1="45806" x2="23990" y2="54839"/>
                          <a14:foregroundMark x1="34091" y1="19032" x2="14141" y2="14516"/>
                          <a14:foregroundMark x1="14141" y1="14516" x2="3535" y2="32258"/>
                          <a14:foregroundMark x1="3535" y1="32258" x2="8838" y2="47742"/>
                          <a14:foregroundMark x1="82071" y1="52903" x2="81313" y2="78387"/>
                          <a14:foregroundMark x1="81313" y1="78387" x2="70455" y2="96774"/>
                          <a14:foregroundMark x1="70455" y1="96774" x2="54545" y2="85484"/>
                          <a14:foregroundMark x1="54545" y1="85484" x2="54040" y2="85484"/>
                          <a14:foregroundMark x1="84343" y1="47097" x2="97727" y2="63871"/>
                          <a14:foregroundMark x1="97727" y1="63871" x2="86364" y2="71613"/>
                          <a14:foregroundMark x1="16667" y1="52903" x2="253" y2="42258"/>
                          <a14:foregroundMark x1="253" y1="42258" x2="4545" y2="325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81022" flipH="1">
              <a:off x="6666106" y="1021373"/>
              <a:ext cx="2222932" cy="1878658"/>
            </a:xfrm>
            <a:prstGeom prst="rect">
              <a:avLst/>
            </a:prstGeom>
          </p:spPr>
        </p:pic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C2A63E35-913A-476E-A5BB-E2BE133363B4}"/>
                </a:ext>
              </a:extLst>
            </p:cNvPr>
            <p:cNvSpPr/>
            <p:nvPr/>
          </p:nvSpPr>
          <p:spPr>
            <a:xfrm>
              <a:off x="7201762" y="2871972"/>
              <a:ext cx="1047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dirty="0">
                  <a:ea typeface="Times New Roman" panose="02020603050405020304" pitchFamily="18" charset="0"/>
                  <a:cs typeface="Calibri" panose="020F0502020204030204" pitchFamily="34" charset="0"/>
                </a:rPr>
                <a:t>Драйвер</a:t>
              </a:r>
              <a:endParaRPr lang="ru-RU" dirty="0">
                <a:ea typeface="Times New Roman" panose="02020603050405020304" pitchFamily="18" charset="0"/>
              </a:endParaRPr>
            </a:p>
            <a:p>
              <a:pPr algn="ctr"/>
              <a:r>
                <a:rPr lang="ru-RU" dirty="0">
                  <a:ea typeface="Times New Roman" panose="02020603050405020304" pitchFamily="18" charset="0"/>
                </a:rPr>
                <a:t>ULN2003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DD174C8-FBFD-460A-9D74-26A0DEAE85B0}"/>
              </a:ext>
            </a:extLst>
          </p:cNvPr>
          <p:cNvGrpSpPr/>
          <p:nvPr/>
        </p:nvGrpSpPr>
        <p:grpSpPr>
          <a:xfrm>
            <a:off x="9027096" y="3992309"/>
            <a:ext cx="2479233" cy="2541841"/>
            <a:chOff x="9489858" y="1005632"/>
            <a:chExt cx="2479233" cy="2541841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6BEC431-099A-4F02-BF23-1F9AA685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4194" l="9910" r="92793">
                          <a14:foregroundMark x1="20120" y1="38387" x2="15675" y2="45830"/>
                          <a14:foregroundMark x1="19465" y1="62689" x2="41141" y2="79032"/>
                          <a14:foregroundMark x1="41141" y1="79032" x2="50751" y2="73226"/>
                          <a14:foregroundMark x1="17417" y1="41290" x2="51952" y2="68065"/>
                          <a14:foregroundMark x1="51952" y1="68065" x2="32733" y2="65806"/>
                          <a14:foregroundMark x1="32733" y1="65806" x2="19952" y2="54190"/>
                          <a14:foregroundMark x1="3709" y1="78561" x2="2402" y2="80323"/>
                          <a14:foregroundMark x1="2402" y1="80323" x2="17117" y2="94516"/>
                          <a14:foregroundMark x1="17117" y1="94516" x2="36637" y2="86129"/>
                          <a14:foregroundMark x1="36637" y1="86129" x2="43544" y2="80323"/>
                          <a14:foregroundMark x1="11712" y1="85484" x2="20721" y2="93871"/>
                          <a14:foregroundMark x1="10811" y1="90968" x2="20721" y2="87742"/>
                          <a14:foregroundMark x1="10210" y1="86452" x2="12312" y2="86452"/>
                          <a14:foregroundMark x1="62162" y1="13871" x2="81081" y2="7742"/>
                          <a14:foregroundMark x1="81081" y1="7742" x2="89489" y2="26452"/>
                          <a14:foregroundMark x1="89489" y1="26452" x2="86787" y2="48065"/>
                          <a14:foregroundMark x1="86787" y1="48065" x2="84685" y2="49677"/>
                          <a14:foregroundMark x1="84685" y1="51935" x2="99700" y2="38387"/>
                          <a14:foregroundMark x1="99700" y1="38387" x2="93093" y2="20323"/>
                          <a14:foregroundMark x1="93093" y1="20323" x2="77778" y2="9355"/>
                          <a14:foregroundMark x1="77778" y1="9355" x2="61261" y2="12903"/>
                          <a14:foregroundMark x1="84084" y1="52581" x2="99099" y2="40968"/>
                          <a14:foregroundMark x1="99099" y1="40968" x2="77477" y2="7419"/>
                          <a14:foregroundMark x1="77477" y1="7419" x2="81381" y2="0"/>
                          <a14:backgroundMark x1="15315" y1="45806" x2="14114" y2="66774"/>
                          <a14:backgroundMark x1="14114" y1="66774" x2="901" y2="754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9858" y="1005632"/>
              <a:ext cx="2479233" cy="2307995"/>
            </a:xfrm>
            <a:prstGeom prst="rect">
              <a:avLst/>
            </a:prstGeom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06078" y="3047558"/>
              <a:ext cx="1828959" cy="499915"/>
            </a:xfrm>
            <a:prstGeom prst="rect">
              <a:avLst/>
            </a:prstGeom>
          </p:spPr>
        </p:pic>
      </p:grp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06CBD373-ABE3-464D-9D83-1A737D34027E}"/>
              </a:ext>
            </a:extLst>
          </p:cNvPr>
          <p:cNvSpPr/>
          <p:nvPr/>
        </p:nvSpPr>
        <p:spPr>
          <a:xfrm>
            <a:off x="0" y="-3"/>
            <a:ext cx="12191999" cy="900000"/>
          </a:xfrm>
          <a:prstGeom prst="rect">
            <a:avLst/>
          </a:prstGeom>
          <a:solidFill>
            <a:srgbClr val="5FD3B3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Выбор электронных</a:t>
            </a:r>
            <a:r>
              <a:rPr lang="en-US" sz="48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48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компонентов</a:t>
            </a:r>
            <a:endParaRPr lang="ru-RU" sz="4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3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574"/>
            <a:ext cx="12192000" cy="900000"/>
          </a:xfrm>
          <a:solidFill>
            <a:srgbClr val="5FD3B3"/>
          </a:solidFill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Структурная схема</a:t>
            </a:r>
          </a:p>
        </p:txBody>
      </p:sp>
      <p:pic>
        <p:nvPicPr>
          <p:cNvPr id="12" name="image21.png">
            <a:extLst>
              <a:ext uri="{FF2B5EF4-FFF2-40B4-BE49-F238E27FC236}">
                <a16:creationId xmlns:a16="http://schemas.microsoft.com/office/drawing/2014/main" id="{216FF1D7-143B-44B1-8120-065EFA5215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819154" y="906574"/>
            <a:ext cx="8553691" cy="58425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4110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ED2F7-6F26-43DB-B38E-E8C8C1FA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Принцип работы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8D1C421-150D-4605-BAA6-00F0BC68EC7D}"/>
              </a:ext>
            </a:extLst>
          </p:cNvPr>
          <p:cNvSpPr/>
          <p:nvPr/>
        </p:nvSpPr>
        <p:spPr>
          <a:xfrm>
            <a:off x="968855" y="1335062"/>
            <a:ext cx="9678573" cy="67243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53FD8-4C0C-4DD8-A5DB-193F87062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948">
            <a:off x="6101395" y="3325585"/>
            <a:ext cx="2256924" cy="2227834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B5B261E-7D17-490D-9ED4-83019E0C09D7}"/>
              </a:ext>
            </a:extLst>
          </p:cNvPr>
          <p:cNvCxnSpPr>
            <a:cxnSpLocks/>
          </p:cNvCxnSpPr>
          <p:nvPr/>
        </p:nvCxnSpPr>
        <p:spPr>
          <a:xfrm flipH="1" flipV="1">
            <a:off x="1390655" y="1743081"/>
            <a:ext cx="5606344" cy="189009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D2C9C-887C-41E1-A685-AFC07D732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7" y="1134565"/>
            <a:ext cx="1134564" cy="1142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F37A9C-A29C-45CC-B368-0BC2B5CC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0669" y="1138782"/>
            <a:ext cx="1134564" cy="1142999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587628C-0586-4BAF-A488-DA5EC1893F13}"/>
              </a:ext>
            </a:extLst>
          </p:cNvPr>
          <p:cNvCxnSpPr>
            <a:cxnSpLocks/>
          </p:cNvCxnSpPr>
          <p:nvPr/>
        </p:nvCxnSpPr>
        <p:spPr>
          <a:xfrm flipV="1">
            <a:off x="7421880" y="1743081"/>
            <a:ext cx="2846071" cy="180255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8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плоттер рисует логотип ардуино 16X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5000" contrast="10000"/>
          </a:blip>
          <a:srcRect l="12245" t="24146" r="6054" b="6496"/>
          <a:stretch>
            <a:fillRect/>
          </a:stretch>
        </p:blipFill>
        <p:spPr>
          <a:xfrm>
            <a:off x="5440827" y="1937665"/>
            <a:ext cx="6619915" cy="4922282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/>
          <a:stretch/>
        </p:blipFill>
        <p:spPr>
          <a:xfrm>
            <a:off x="0" y="876300"/>
            <a:ext cx="5572086" cy="59817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B320EC-6C19-46DE-BE7E-B31D91B957DC}"/>
              </a:ext>
            </a:extLst>
          </p:cNvPr>
          <p:cNvGrpSpPr/>
          <p:nvPr/>
        </p:nvGrpSpPr>
        <p:grpSpPr>
          <a:xfrm>
            <a:off x="5569993" y="890516"/>
            <a:ext cx="6624099" cy="1059417"/>
            <a:chOff x="5567901" y="5798583"/>
            <a:chExt cx="6624099" cy="1059417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59EC777-441D-4433-90C9-4CC804A9A30D}"/>
                </a:ext>
              </a:extLst>
            </p:cNvPr>
            <p:cNvSpPr/>
            <p:nvPr/>
          </p:nvSpPr>
          <p:spPr>
            <a:xfrm>
              <a:off x="5567901" y="5798583"/>
              <a:ext cx="6624099" cy="10594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05435" y="5842337"/>
              <a:ext cx="635321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ru-RU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Прототип рисует логотип </a:t>
              </a:r>
              <a:r>
                <a:rPr lang="en-US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Arduino</a:t>
              </a:r>
              <a:r>
                <a:rPr lang="ru-RU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 </a:t>
              </a:r>
              <a:br>
                <a:rPr lang="ru-RU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</a:br>
              <a:r>
                <a:rPr lang="ru-RU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Время рисования 5 минут</a:t>
              </a:r>
            </a:p>
            <a:p>
              <a:r>
                <a:rPr lang="ru-RU" sz="2000" dirty="0">
                  <a:latin typeface="Bahnschrift Light" panose="020B0502040204020203" pitchFamily="34" charset="0"/>
                  <a:cs typeface="Arial" panose="020B0604020202020204" pitchFamily="34" charset="0"/>
                </a:rPr>
                <a:t>Дистанция между опорами 6 м</a:t>
              </a:r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CFA7A97-7C92-405A-850D-B5BDFD643250}"/>
              </a:ext>
            </a:extLst>
          </p:cNvPr>
          <p:cNvSpPr txBox="1">
            <a:spLocks/>
          </p:cNvSpPr>
          <p:nvPr/>
        </p:nvSpPr>
        <p:spPr>
          <a:xfrm>
            <a:off x="0" y="-9484"/>
            <a:ext cx="12192000" cy="900000"/>
          </a:xfrm>
          <a:prstGeom prst="rect">
            <a:avLst/>
          </a:prstGeom>
          <a:solidFill>
            <a:srgbClr val="35D3A7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Мой первый прототип</a:t>
            </a:r>
          </a:p>
        </p:txBody>
      </p:sp>
    </p:spTree>
    <p:extLst>
      <p:ext uri="{BB962C8B-B14F-4D97-AF65-F5344CB8AC3E}">
        <p14:creationId xmlns:p14="http://schemas.microsoft.com/office/powerpoint/2010/main" val="19767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37FD5E14-3625-4817-8132-E325014F39D6}"/>
              </a:ext>
            </a:extLst>
          </p:cNvPr>
          <p:cNvGrpSpPr/>
          <p:nvPr/>
        </p:nvGrpSpPr>
        <p:grpSpPr>
          <a:xfrm>
            <a:off x="-11154" y="4362460"/>
            <a:ext cx="12203154" cy="2494734"/>
            <a:chOff x="-11154" y="4362460"/>
            <a:chExt cx="12203154" cy="249473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821301D-F919-4F3A-A891-9C0BE48BEBE3}"/>
                </a:ext>
              </a:extLst>
            </p:cNvPr>
            <p:cNvSpPr/>
            <p:nvPr/>
          </p:nvSpPr>
          <p:spPr>
            <a:xfrm>
              <a:off x="8123195" y="4362460"/>
              <a:ext cx="4068805" cy="2494729"/>
            </a:xfrm>
            <a:prstGeom prst="rect">
              <a:avLst/>
            </a:prstGeom>
            <a:solidFill>
              <a:srgbClr val="077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9D1C095-4FBA-4D82-8B1F-C9DF2C6464CF}"/>
                </a:ext>
              </a:extLst>
            </p:cNvPr>
            <p:cNvSpPr/>
            <p:nvPr/>
          </p:nvSpPr>
          <p:spPr>
            <a:xfrm>
              <a:off x="4197134" y="4362463"/>
              <a:ext cx="3926062" cy="2494729"/>
            </a:xfrm>
            <a:prstGeom prst="rect">
              <a:avLst/>
            </a:prstGeom>
            <a:solidFill>
              <a:srgbClr val="226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66BEE86-77D3-498D-95E3-F04AC28049A4}"/>
                </a:ext>
              </a:extLst>
            </p:cNvPr>
            <p:cNvSpPr/>
            <p:nvPr/>
          </p:nvSpPr>
          <p:spPr>
            <a:xfrm>
              <a:off x="-11154" y="4362465"/>
              <a:ext cx="4209711" cy="2494729"/>
            </a:xfrm>
            <a:prstGeom prst="rect">
              <a:avLst/>
            </a:prstGeom>
            <a:solidFill>
              <a:srgbClr val="024C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AEB6EC-CE76-4954-B0E3-6112B2D3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27870"/>
            <a:ext cx="6096000" cy="381512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2F7D1EEA-A103-4F6D-97CE-8D71A112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914246"/>
            <a:ext cx="6042729" cy="382874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9281A1A-2565-4C85-94E0-DA5EA62B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5FD3B3"/>
          </a:solidFill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Приложение для плоттера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747A8BC-9FB5-4350-9389-B6B4301B698A}"/>
              </a:ext>
            </a:extLst>
          </p:cNvPr>
          <p:cNvGrpSpPr/>
          <p:nvPr/>
        </p:nvGrpSpPr>
        <p:grpSpPr>
          <a:xfrm>
            <a:off x="7001" y="4919585"/>
            <a:ext cx="12307750" cy="461666"/>
            <a:chOff x="-63255" y="6416134"/>
            <a:chExt cx="12307750" cy="4616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EFF5D1-B473-43FE-93A2-972DFC7F4C52}"/>
                </a:ext>
              </a:extLst>
            </p:cNvPr>
            <p:cNvSpPr txBox="1"/>
            <p:nvPr/>
          </p:nvSpPr>
          <p:spPr>
            <a:xfrm>
              <a:off x="-63255" y="6416135"/>
              <a:ext cx="4197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Загрузка</a:t>
              </a:r>
              <a:r>
                <a:rPr lang="en-US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 </a:t>
              </a:r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(</a:t>
              </a:r>
              <a:r>
                <a:rPr lang="en-US" sz="2400" dirty="0" err="1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png</a:t>
              </a:r>
              <a:r>
                <a:rPr lang="en-US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, jpg, bmp, </a:t>
              </a:r>
              <a:r>
                <a:rPr lang="en-US" sz="2400" dirty="0" err="1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svg</a:t>
              </a:r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)</a:t>
              </a:r>
              <a:endParaRPr lang="en-US" sz="2400" dirty="0">
                <a:solidFill>
                  <a:schemeClr val="bg1"/>
                </a:solidFill>
                <a:latin typeface="Bahnschrift Light Condensed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693BF3-07C1-47CB-9ADC-517936F8225F}"/>
                </a:ext>
              </a:extLst>
            </p:cNvPr>
            <p:cNvSpPr txBox="1"/>
            <p:nvPr/>
          </p:nvSpPr>
          <p:spPr>
            <a:xfrm>
              <a:off x="4154351" y="6416134"/>
              <a:ext cx="3924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Установка параметров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9F43DF-696B-4FD9-AA4C-91FCA2A8253D}"/>
                </a:ext>
              </a:extLst>
            </p:cNvPr>
            <p:cNvSpPr txBox="1"/>
            <p:nvPr/>
          </p:nvSpPr>
          <p:spPr>
            <a:xfrm>
              <a:off x="8098238" y="6416134"/>
              <a:ext cx="4146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Расчёт пути</a:t>
              </a:r>
              <a:r>
                <a:rPr lang="en-US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 </a:t>
              </a:r>
              <a:r>
                <a:rPr lang="ru-RU" sz="2400" dirty="0">
                  <a:solidFill>
                    <a:schemeClr val="bg1"/>
                  </a:solidFill>
                  <a:latin typeface="Bahnschrift Light Condensed" panose="020B0502040204020203" pitchFamily="34" charset="0"/>
                </a:rPr>
                <a:t>в файл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4DBA616-4362-42AB-BEAF-9C1112429771}"/>
              </a:ext>
            </a:extLst>
          </p:cNvPr>
          <p:cNvGrpSpPr/>
          <p:nvPr/>
        </p:nvGrpSpPr>
        <p:grpSpPr>
          <a:xfrm>
            <a:off x="1354495" y="5422124"/>
            <a:ext cx="9477998" cy="1411348"/>
            <a:chOff x="1332229" y="5033214"/>
            <a:chExt cx="9477998" cy="1411348"/>
          </a:xfrm>
        </p:grpSpPr>
        <p:pic>
          <p:nvPicPr>
            <p:cNvPr id="13" name="Picture 2" descr="Arduino Logo PNG Transparent (1) – Brands Logos">
              <a:extLst>
                <a:ext uri="{FF2B5EF4-FFF2-40B4-BE49-F238E27FC236}">
                  <a16:creationId xmlns:a16="http://schemas.microsoft.com/office/drawing/2014/main" id="{345479D2-2EE5-4373-8404-2823F5D2F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29" y="5033216"/>
              <a:ext cx="1362450" cy="136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6254870-2435-403D-90CE-CD89532A9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00" b="99200" l="600" r="96400">
                          <a14:foregroundMark x1="2400" y1="52800" x2="1000" y2="35600"/>
                          <a14:foregroundMark x1="1000" y1="35600" x2="10600" y2="22000"/>
                          <a14:foregroundMark x1="10600" y1="22000" x2="23200" y2="12600"/>
                          <a14:foregroundMark x1="23200" y1="12600" x2="57200" y2="4200"/>
                          <a14:foregroundMark x1="57200" y1="4200" x2="78600" y2="10800"/>
                          <a14:foregroundMark x1="78600" y1="10800" x2="99400" y2="45600"/>
                          <a14:foregroundMark x1="99400" y1="45600" x2="96400" y2="85400"/>
                          <a14:foregroundMark x1="96400" y1="85400" x2="86000" y2="97200"/>
                          <a14:foregroundMark x1="86000" y1="97200" x2="34600" y2="98200"/>
                          <a14:foregroundMark x1="34600" y1="98200" x2="17600" y2="92000"/>
                          <a14:foregroundMark x1="17600" y1="92000" x2="600" y2="57800"/>
                          <a14:foregroundMark x1="600" y1="57800" x2="3200" y2="28000"/>
                          <a14:foregroundMark x1="3200" y1="28000" x2="16600" y2="12000"/>
                          <a14:foregroundMark x1="16600" y1="12000" x2="35600" y2="3200"/>
                          <a14:foregroundMark x1="35600" y1="3200" x2="71400" y2="1400"/>
                          <a14:foregroundMark x1="71400" y1="1400" x2="86800" y2="9800"/>
                          <a14:foregroundMark x1="86800" y1="9800" x2="97000" y2="23000"/>
                          <a14:foregroundMark x1="97000" y1="23000" x2="94600" y2="82800"/>
                          <a14:foregroundMark x1="94600" y1="82800" x2="77800" y2="98000"/>
                          <a14:foregroundMark x1="77800" y1="98000" x2="42400" y2="99000"/>
                          <a14:foregroundMark x1="42400" y1="99000" x2="23600" y2="93600"/>
                          <a14:foregroundMark x1="23600" y1="93600" x2="5000" y2="81200"/>
                          <a14:foregroundMark x1="5000" y1="81200" x2="600" y2="73400"/>
                          <a14:foregroundMark x1="21800" y1="14000" x2="34600" y2="4000"/>
                          <a14:foregroundMark x1="34600" y1="4000" x2="52800" y2="200"/>
                          <a14:foregroundMark x1="52800" y1="200" x2="71600" y2="3200"/>
                          <a14:foregroundMark x1="71600" y1="3200" x2="87400" y2="12800"/>
                          <a14:foregroundMark x1="87400" y1="12800" x2="98200" y2="30200"/>
                          <a14:foregroundMark x1="98200" y1="30200" x2="96800" y2="72800"/>
                          <a14:foregroundMark x1="96800" y1="72800" x2="85600" y2="89200"/>
                          <a14:foregroundMark x1="85600" y1="89200" x2="66000" y2="99400"/>
                          <a14:foregroundMark x1="66000" y1="99400" x2="32800" y2="99200"/>
                          <a14:foregroundMark x1="32800" y1="99200" x2="14200" y2="89600"/>
                          <a14:foregroundMark x1="14200" y1="89600" x2="6200" y2="77200"/>
                          <a14:foregroundMark x1="20000" y1="16600" x2="37000" y2="2200"/>
                          <a14:foregroundMark x1="37000" y1="2200" x2="55200" y2="400"/>
                          <a14:foregroundMark x1="55200" y1="400" x2="80200" y2="4400"/>
                          <a14:foregroundMark x1="80200" y1="4400" x2="98000" y2="38600"/>
                          <a14:foregroundMark x1="98000" y1="38600" x2="96400" y2="67800"/>
                          <a14:foregroundMark x1="96400" y1="67800" x2="80000" y2="87200"/>
                          <a14:foregroundMark x1="20000" y1="13400" x2="33800" y2="1200"/>
                          <a14:foregroundMark x1="33800" y1="1200" x2="65800" y2="1200"/>
                          <a14:foregroundMark x1="65800" y1="1200" x2="80400" y2="12600"/>
                          <a14:foregroundMark x1="80400" y1="12600" x2="84400" y2="19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1948" y="5033214"/>
              <a:ext cx="1363571" cy="1363571"/>
            </a:xfrm>
            <a:prstGeom prst="ellipse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3ADD720-3672-4CEE-92DF-06A8ACC82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46656" y="5080991"/>
              <a:ext cx="1363571" cy="1363571"/>
            </a:xfrm>
            <a:prstGeom prst="ellipse">
              <a:avLst/>
            </a:prstGeom>
          </p:spPr>
        </p:pic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0D83ED2B-CCDE-46B1-BE40-7A3A1B533EFC}"/>
                </a:ext>
              </a:extLst>
            </p:cNvPr>
            <p:cNvCxnSpPr>
              <a:cxnSpLocks/>
            </p:cNvCxnSpPr>
            <p:nvPr/>
          </p:nvCxnSpPr>
          <p:spPr>
            <a:xfrm>
              <a:off x="3603368" y="5715000"/>
              <a:ext cx="1143000" cy="0"/>
            </a:xfrm>
            <a:prstGeom prst="straightConnector1">
              <a:avLst/>
            </a:prstGeom>
            <a:ln w="152400" cap="rnd">
              <a:solidFill>
                <a:schemeClr val="bg1"/>
              </a:solidFill>
              <a:miter lim="800000"/>
              <a:headEnd type="none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D83ED2B-CCDE-46B1-BE40-7A3A1B533EFC}"/>
              </a:ext>
            </a:extLst>
          </p:cNvPr>
          <p:cNvCxnSpPr>
            <a:cxnSpLocks/>
          </p:cNvCxnSpPr>
          <p:nvPr/>
        </p:nvCxnSpPr>
        <p:spPr>
          <a:xfrm>
            <a:off x="7526730" y="6103910"/>
            <a:ext cx="1143000" cy="0"/>
          </a:xfrm>
          <a:prstGeom prst="straightConnector1">
            <a:avLst/>
          </a:prstGeom>
          <a:ln w="152400" cap="rnd">
            <a:solidFill>
              <a:schemeClr val="bg1"/>
            </a:solidFill>
            <a:miter lim="800000"/>
            <a:headEnd type="none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5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BCF0A-0E4C-45AD-9693-8E0D5F64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1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0" y="-50278"/>
            <a:ext cx="4438650" cy="69082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1850702"/>
            <a:ext cx="4438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Разработана в САПР КОМПАС </a:t>
            </a:r>
            <a:r>
              <a:rPr lang="en-US" sz="2800" dirty="0">
                <a:latin typeface="Bahnschrift Light" panose="020B0502040204020203" pitchFamily="34" charset="0"/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Оптимизирована под</a:t>
            </a:r>
            <a:br>
              <a:rPr lang="ru-RU" sz="2800" dirty="0">
                <a:latin typeface="Bahnschrift Light" panose="020B0502040204020203" pitchFamily="34" charset="0"/>
              </a:rPr>
            </a:br>
            <a:r>
              <a:rPr lang="en-US" sz="2800" dirty="0">
                <a:latin typeface="Bahnschrift Light" panose="020B0502040204020203" pitchFamily="34" charset="0"/>
              </a:rPr>
              <a:t>3D-</a:t>
            </a:r>
            <a:r>
              <a:rPr lang="ru-RU" sz="2800" dirty="0">
                <a:latin typeface="Bahnschrift Light" panose="020B0502040204020203" pitchFamily="34" charset="0"/>
              </a:rPr>
              <a:t>печать без поддержек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Единообразные крепёжные изделия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5" b="93368" l="565" r="935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8676" r="9190" b="11008"/>
          <a:stretch/>
        </p:blipFill>
        <p:spPr>
          <a:xfrm>
            <a:off x="4991099" y="1011842"/>
            <a:ext cx="6667543" cy="5009501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3E4385F7-6DC7-4C20-9D1A-7FDC714A3929}"/>
              </a:ext>
            </a:extLst>
          </p:cNvPr>
          <p:cNvSpPr/>
          <p:nvPr/>
        </p:nvSpPr>
        <p:spPr>
          <a:xfrm>
            <a:off x="6309436" y="-50278"/>
            <a:ext cx="864000" cy="864000"/>
          </a:xfrm>
          <a:prstGeom prst="ellipse">
            <a:avLst/>
          </a:prstGeom>
          <a:solidFill>
            <a:srgbClr val="35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8B16E5-E7AA-4B73-8EB2-CAC354B97F5F}"/>
              </a:ext>
            </a:extLst>
          </p:cNvPr>
          <p:cNvSpPr/>
          <p:nvPr/>
        </p:nvSpPr>
        <p:spPr>
          <a:xfrm>
            <a:off x="-1696" y="-50278"/>
            <a:ext cx="6761132" cy="864000"/>
          </a:xfrm>
          <a:prstGeom prst="rect">
            <a:avLst/>
          </a:prstGeom>
          <a:solidFill>
            <a:srgbClr val="35D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latin typeface="Bahnschrift SemiBold" panose="020B0502040204020203" pitchFamily="34" charset="0"/>
              </a:rPr>
              <a:t>Модель устройства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>
            <a:off x="4732020" y="5600700"/>
            <a:ext cx="6118860" cy="89916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 rot="390709">
            <a:off x="7382523" y="6019408"/>
            <a:ext cx="81785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3C6E1"/>
                </a:solidFill>
                <a:latin typeface="Bahnschrift SemiBold" panose="020B0502040204020203" pitchFamily="34" charset="0"/>
              </a:rPr>
              <a:t>20 см</a:t>
            </a:r>
          </a:p>
        </p:txBody>
      </p:sp>
    </p:spTree>
    <p:extLst>
      <p:ext uri="{BB962C8B-B14F-4D97-AF65-F5344CB8AC3E}">
        <p14:creationId xmlns:p14="http://schemas.microsoft.com/office/powerpoint/2010/main" val="172228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-2" y="0"/>
            <a:ext cx="494937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-2" y="0"/>
            <a:ext cx="12212648" cy="900000"/>
          </a:xfrm>
          <a:prstGeom prst="rect">
            <a:avLst/>
          </a:prstGeom>
          <a:solidFill>
            <a:srgbClr val="5FD3B3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Механизм печати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860" y="1799264"/>
            <a:ext cx="4606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Один сервопривод меняет цвет в процессе печати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Простая конструкция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Bahnschrift Light" panose="020B0502040204020203" pitchFamily="34" charset="0"/>
              </a:rPr>
              <a:t>Расширяема до 4 маркеров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9371" y="6221167"/>
            <a:ext cx="72426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dirty="0">
                <a:latin typeface="Bahnschrift Light" panose="020B0502040204020203" pitchFamily="34" charset="0"/>
              </a:rPr>
              <a:t>Механизм печати на 2 маркера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0" b="89967" l="1218" r="899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" t="19259" r="29257" b="21904"/>
          <a:stretch/>
        </p:blipFill>
        <p:spPr>
          <a:xfrm>
            <a:off x="4949371" y="-2528652"/>
            <a:ext cx="7071179" cy="85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C4D631-438A-4AE8-ACEE-37918908316D}"/>
              </a:ext>
            </a:extLst>
          </p:cNvPr>
          <p:cNvSpPr/>
          <p:nvPr/>
        </p:nvSpPr>
        <p:spPr>
          <a:xfrm>
            <a:off x="-3163" y="893748"/>
            <a:ext cx="8089841" cy="22214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E65F2-CA91-449F-BBA1-B3ECDFAD0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" t="17581" r="2117" b="8111"/>
          <a:stretch/>
        </p:blipFill>
        <p:spPr>
          <a:xfrm>
            <a:off x="6318" y="2871589"/>
            <a:ext cx="8083520" cy="398641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908812-27AB-4325-AE4D-F6080838ADB2}"/>
              </a:ext>
            </a:extLst>
          </p:cNvPr>
          <p:cNvSpPr/>
          <p:nvPr/>
        </p:nvSpPr>
        <p:spPr>
          <a:xfrm>
            <a:off x="70273" y="1005506"/>
            <a:ext cx="8013244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ru-RU" sz="3600" dirty="0">
                <a:latin typeface="Bahnschrift Light" panose="020B0502040204020203" pitchFamily="34" charset="0"/>
              </a:rPr>
              <a:t>Графическое оформление больших вертикальных поверхностей широко применяется в дизайне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F280404-5937-44DF-9370-FEC87B56A068}"/>
              </a:ext>
            </a:extLst>
          </p:cNvPr>
          <p:cNvSpPr/>
          <p:nvPr/>
        </p:nvSpPr>
        <p:spPr>
          <a:xfrm>
            <a:off x="3160" y="-6251"/>
            <a:ext cx="8080357" cy="900000"/>
          </a:xfrm>
          <a:prstGeom prst="rect">
            <a:avLst/>
          </a:prstGeom>
          <a:solidFill>
            <a:srgbClr val="5F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DDE33-3C31-4A72-8787-B635FF548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3" t="91" r="15865" b="-91"/>
          <a:stretch/>
        </p:blipFill>
        <p:spPr>
          <a:xfrm>
            <a:off x="8083517" y="-1658"/>
            <a:ext cx="4138633" cy="685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 rot="21238098">
            <a:off x="3970170" y="5825224"/>
            <a:ext cx="7425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3.2 м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>
            <a:off x="8419722" y="943637"/>
            <a:ext cx="1" cy="5406209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>
            <a:off x="8147051" y="49363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3C6E1"/>
                </a:solidFill>
                <a:latin typeface="Bahnschrift SemiBold" panose="020B0502040204020203" pitchFamily="34" charset="0"/>
              </a:rPr>
              <a:t>7 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365" y="443749"/>
            <a:ext cx="113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Bahnschrift SemiBold" panose="020B0502040204020203" pitchFamily="34" charset="0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 flipV="1">
            <a:off x="556260" y="5897880"/>
            <a:ext cx="6713220" cy="86106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2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37B7662-EAF7-4B01-A804-4980CFA1D374}"/>
              </a:ext>
            </a:extLst>
          </p:cNvPr>
          <p:cNvSpPr/>
          <p:nvPr/>
        </p:nvSpPr>
        <p:spPr>
          <a:xfrm>
            <a:off x="-6656" y="6016170"/>
            <a:ext cx="12198656" cy="84341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6578826-4847-491D-A286-0CF7A8B49AA7}"/>
              </a:ext>
            </a:extLst>
          </p:cNvPr>
          <p:cNvGrpSpPr/>
          <p:nvPr/>
        </p:nvGrpSpPr>
        <p:grpSpPr>
          <a:xfrm>
            <a:off x="0" y="1"/>
            <a:ext cx="12191999" cy="6055434"/>
            <a:chOff x="1117601" y="875169"/>
            <a:chExt cx="10336789" cy="510071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D0C0C37D-413C-4CC6-9D1B-6F9A122E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859" y="1288476"/>
              <a:ext cx="4268271" cy="468606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D2CA309-7220-4452-84FC-56AC9E6CF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7497" y="1041399"/>
              <a:ext cx="3556893" cy="4934483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EACFFFF-B8E7-4B84-8659-D2805B9F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1" y="875169"/>
              <a:ext cx="3263308" cy="510071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A4FC3-C308-40BE-B283-C4FFB43E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35D3A7"/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Принцип работы механизма печати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016171"/>
            <a:ext cx="3848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Угол 45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Активный маркер 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48995" y="6016170"/>
            <a:ext cx="4147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Угол 90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Перемещение без печати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69865" y="6027003"/>
            <a:ext cx="401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Угол 135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Активный маркер 1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>
            <a:off x="-143123" y="5795905"/>
            <a:ext cx="12443791" cy="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88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5118581" y="795130"/>
            <a:ext cx="7073419" cy="60628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3" b="96650" l="1205" r="90964">
                        <a14:foregroundMark x1="30723" y1="76303" x2="40964" y2="83747"/>
                        <a14:foregroundMark x1="49699" y1="84864" x2="53916" y2="69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" t="7407" r="14934" b="8890"/>
          <a:stretch/>
        </p:blipFill>
        <p:spPr>
          <a:xfrm>
            <a:off x="439387" y="-3848100"/>
            <a:ext cx="4239807" cy="10706100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F4A4FC3-C308-40BE-B283-C4FFB43E78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35D3A7"/>
          </a:solidFill>
          <a:ln>
            <a:noFill/>
          </a:ln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Крепление маркера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8581" y="2608945"/>
            <a:ext cx="7073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Bahnschrift Light" panose="020B0502040204020203" pitchFamily="34" charset="0"/>
              </a:rPr>
              <a:t>Диаметр ручки маркера – от 18 до 25 мм</a:t>
            </a:r>
            <a:br>
              <a:rPr lang="ru-RU" sz="2800" dirty="0">
                <a:latin typeface="Bahnschrift Light" panose="020B0502040204020203" pitchFamily="34" charset="0"/>
              </a:rPr>
            </a:br>
            <a:br>
              <a:rPr lang="ru-RU" sz="2800" dirty="0">
                <a:latin typeface="Bahnschrift Light" panose="020B0502040204020203" pitchFamily="34" charset="0"/>
              </a:rPr>
            </a:br>
            <a:r>
              <a:rPr lang="ru-RU" sz="2800" dirty="0">
                <a:latin typeface="Bahnschrift Light" panose="020B0502040204020203" pitchFamily="34" charset="0"/>
              </a:rPr>
              <a:t>Регулировка высоты и нажима</a:t>
            </a:r>
          </a:p>
        </p:txBody>
      </p:sp>
    </p:spTree>
    <p:extLst>
      <p:ext uri="{BB962C8B-B14F-4D97-AF65-F5344CB8AC3E}">
        <p14:creationId xmlns:p14="http://schemas.microsoft.com/office/powerpoint/2010/main" val="335449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11706" r="12484" b="9961"/>
          <a:stretch/>
        </p:blipFill>
        <p:spPr>
          <a:xfrm>
            <a:off x="504744" y="2197371"/>
            <a:ext cx="3145473" cy="39364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Уголок-крепёж для маркерной доски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4882C3-C3B2-4581-B8DA-CEC49B47EB4E}"/>
              </a:ext>
            </a:extLst>
          </p:cNvPr>
          <p:cNvSpPr txBox="1"/>
          <p:nvPr/>
        </p:nvSpPr>
        <p:spPr>
          <a:xfrm>
            <a:off x="0" y="1159930"/>
            <a:ext cx="410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Bahnschrift Light" panose="020B0502040204020203" pitchFamily="34" charset="0"/>
              </a:rPr>
              <a:t>Опора на маркерную доску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5D12494-59F0-455D-8DCB-1D64B588A580}"/>
              </a:ext>
            </a:extLst>
          </p:cNvPr>
          <p:cNvCxnSpPr>
            <a:cxnSpLocks/>
          </p:cNvCxnSpPr>
          <p:nvPr/>
        </p:nvCxnSpPr>
        <p:spPr>
          <a:xfrm flipV="1">
            <a:off x="2544417" y="4982817"/>
            <a:ext cx="318053" cy="10723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B3ABAC3-2CFE-4B6F-A8F1-462C8201103B}"/>
              </a:ext>
            </a:extLst>
          </p:cNvPr>
          <p:cNvSpPr/>
          <p:nvPr/>
        </p:nvSpPr>
        <p:spPr>
          <a:xfrm>
            <a:off x="-18744" y="6096880"/>
            <a:ext cx="41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Место для петли троса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398817D-62E5-4E0A-A391-0E122A7F4130}"/>
              </a:ext>
            </a:extLst>
          </p:cNvPr>
          <p:cNvCxnSpPr>
            <a:cxnSpLocks/>
          </p:cNvCxnSpPr>
          <p:nvPr/>
        </p:nvCxnSpPr>
        <p:spPr>
          <a:xfrm>
            <a:off x="310955" y="1908602"/>
            <a:ext cx="431167" cy="36142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398817D-62E5-4E0A-A391-0E122A7F4130}"/>
              </a:ext>
            </a:extLst>
          </p:cNvPr>
          <p:cNvCxnSpPr>
            <a:cxnSpLocks/>
          </p:cNvCxnSpPr>
          <p:nvPr/>
        </p:nvCxnSpPr>
        <p:spPr>
          <a:xfrm>
            <a:off x="310955" y="1908602"/>
            <a:ext cx="2233462" cy="4900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Объект 3">
            <a:extLst>
              <a:ext uri="{FF2B5EF4-FFF2-40B4-BE49-F238E27FC236}">
                <a16:creationId xmlns:a16="http://schemas.microsoft.com/office/drawing/2014/main" id="{11E38802-34A8-4635-88AD-BACC3CC3E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6000"/>
                    </a14:imgEffect>
                    <a14:imgEffect>
                      <a14:brightnessContrast bright="-3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0" b="4639"/>
          <a:stretch/>
        </p:blipFill>
        <p:spPr>
          <a:xfrm>
            <a:off x="4103180" y="886346"/>
            <a:ext cx="8088820" cy="52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Дополнительные крепления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10" y="1732332"/>
            <a:ext cx="6099290" cy="4293335"/>
          </a:xfrm>
          <a:prstGeom prst="rect">
            <a:avLst/>
          </a:prstGeom>
        </p:spPr>
      </p:pic>
      <p:sp>
        <p:nvSpPr>
          <p:cNvPr id="6" name="AutoShape 2" descr="blob:https://web.telegram.org/450f00d9-635a-49a4-a8b9-7cf6e0e2809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332"/>
            <a:ext cx="6092710" cy="4293335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DA74448-D1BD-4087-A9D5-4BCA65D6DABB}"/>
              </a:ext>
            </a:extLst>
          </p:cNvPr>
          <p:cNvSpPr/>
          <p:nvPr/>
        </p:nvSpPr>
        <p:spPr>
          <a:xfrm>
            <a:off x="6092710" y="900001"/>
            <a:ext cx="6099290" cy="83233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 algn="ctr"/>
            <a:r>
              <a:rPr lang="ru-RU" sz="3200">
                <a:solidFill>
                  <a:prstClr val="white"/>
                </a:solidFill>
              </a:rPr>
              <a:t>Канцелярский зажим</a:t>
            </a:r>
            <a:endParaRPr lang="ru-RU" sz="3200" dirty="0">
              <a:solidFill>
                <a:prstClr val="white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D2B336C-EE14-4F85-8AD4-90F835E3B8D4}"/>
              </a:ext>
            </a:extLst>
          </p:cNvPr>
          <p:cNvSpPr/>
          <p:nvPr/>
        </p:nvSpPr>
        <p:spPr>
          <a:xfrm>
            <a:off x="0" y="900000"/>
            <a:ext cx="6092710" cy="832332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/>
            <a:r>
              <a:rPr lang="ru-RU" sz="3200" dirty="0">
                <a:solidFill>
                  <a:schemeClr val="bg1"/>
                </a:solidFill>
              </a:rPr>
              <a:t>Вакуумный захват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DA74448-D1BD-4087-A9D5-4BCA65D6DABB}"/>
              </a:ext>
            </a:extLst>
          </p:cNvPr>
          <p:cNvSpPr/>
          <p:nvPr/>
        </p:nvSpPr>
        <p:spPr>
          <a:xfrm>
            <a:off x="6092710" y="6025669"/>
            <a:ext cx="6099290" cy="83233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>
                <a:solidFill>
                  <a:prstClr val="white"/>
                </a:solidFill>
              </a:rPr>
              <a:t>	Может быть установлен на разные 	поверхности</a:t>
            </a: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D2B336C-EE14-4F85-8AD4-90F835E3B8D4}"/>
              </a:ext>
            </a:extLst>
          </p:cNvPr>
          <p:cNvSpPr/>
          <p:nvPr/>
        </p:nvSpPr>
        <p:spPr>
          <a:xfrm>
            <a:off x="0" y="6025668"/>
            <a:ext cx="6092710" cy="832332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ru-RU" sz="2000" dirty="0">
                <a:solidFill>
                  <a:schemeClr val="bg1"/>
                </a:solidFill>
              </a:rPr>
              <a:t>	Подходит для стекла, маркерного 	покрытия и других гладких поверхностей</a:t>
            </a:r>
          </a:p>
        </p:txBody>
      </p:sp>
    </p:spTree>
    <p:extLst>
      <p:ext uri="{BB962C8B-B14F-4D97-AF65-F5344CB8AC3E}">
        <p14:creationId xmlns:p14="http://schemas.microsoft.com/office/powerpoint/2010/main" val="70645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-9752"/>
            <a:ext cx="12192000" cy="900000"/>
          </a:xfrm>
          <a:solidFill>
            <a:srgbClr val="5FD3B3"/>
          </a:solidFill>
        </p:spPr>
        <p:txBody>
          <a:bodyPr>
            <a:no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Печатная плата</a:t>
            </a:r>
          </a:p>
        </p:txBody>
      </p:sp>
    </p:spTree>
    <p:extLst>
      <p:ext uri="{BB962C8B-B14F-4D97-AF65-F5344CB8AC3E}">
        <p14:creationId xmlns:p14="http://schemas.microsoft.com/office/powerpoint/2010/main" val="901931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0F2B21-3F27-464C-9436-1BFBEBF39DEB}"/>
              </a:ext>
            </a:extLst>
          </p:cNvPr>
          <p:cNvSpPr/>
          <p:nvPr/>
        </p:nvSpPr>
        <p:spPr>
          <a:xfrm>
            <a:off x="-4" y="900000"/>
            <a:ext cx="6096000" cy="59580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7F49369-0187-46ED-8ED1-7380D9F9770E}"/>
              </a:ext>
            </a:extLst>
          </p:cNvPr>
          <p:cNvSpPr/>
          <p:nvPr/>
        </p:nvSpPr>
        <p:spPr>
          <a:xfrm>
            <a:off x="6096000" y="852713"/>
            <a:ext cx="6096000" cy="6005287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64D0D-5764-468A-ACDB-B9FBAC2E9C91}"/>
              </a:ext>
            </a:extLst>
          </p:cNvPr>
          <p:cNvSpPr txBox="1"/>
          <p:nvPr/>
        </p:nvSpPr>
        <p:spPr>
          <a:xfrm>
            <a:off x="254525" y="1508769"/>
            <a:ext cx="5841471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Длина троса - 8м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Скорость печати – 34мм/с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Точность перемещения 0.125 мм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Кол-во цветов – от 1 до 4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Диаметры маркеров – от 18 до 24 (мм)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Время автономной работы – 360 мин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Время зарядки – 80 мин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Масса устройства 630 г</a:t>
            </a:r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42E493AF-CE85-4D26-B8BB-3DF9DA2862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0" y="1508769"/>
            <a:ext cx="6096000" cy="4538662"/>
          </a:xfrm>
          <a:prstGeom prst="rect">
            <a:avLst/>
          </a:prstGeom>
          <a:ln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496D5A-A45F-4091-92FD-C59A1390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Bahnschrift" panose="020B0502040204020203" pitchFamily="34" charset="0"/>
              </a:rPr>
              <a:t>Общие характеристики</a:t>
            </a:r>
          </a:p>
        </p:txBody>
      </p:sp>
    </p:spTree>
    <p:extLst>
      <p:ext uri="{BB962C8B-B14F-4D97-AF65-F5344CB8AC3E}">
        <p14:creationId xmlns:p14="http://schemas.microsoft.com/office/powerpoint/2010/main" val="2368529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1783E1C-54E1-4EBB-A1BD-32842F1BA1CD}"/>
              </a:ext>
            </a:extLst>
          </p:cNvPr>
          <p:cNvSpPr/>
          <p:nvPr/>
        </p:nvSpPr>
        <p:spPr>
          <a:xfrm>
            <a:off x="7124700" y="0"/>
            <a:ext cx="50673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5A162F-6694-4F01-AE0D-8F564BAE4345}"/>
              </a:ext>
            </a:extLst>
          </p:cNvPr>
          <p:cNvSpPr/>
          <p:nvPr/>
        </p:nvSpPr>
        <p:spPr>
          <a:xfrm>
            <a:off x="-1" y="900000"/>
            <a:ext cx="7124701" cy="5958000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124700" cy="900000"/>
          </a:xfrm>
          <a:solidFill>
            <a:srgbClr val="35D3A7"/>
          </a:solidFill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Выводы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9155" y="1643935"/>
            <a:ext cx="6525545" cy="3836307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Было разработано и создано устройство, позволяющее автоматически рисовать на больших вертикальных поверхностях</a:t>
            </a:r>
          </a:p>
          <a:p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Создано программное обеспечение, предназначенное для преобразования *изображений </a:t>
            </a:r>
          </a:p>
          <a:p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Устройство было протестировано и параметры устройства соответствовали поставленному *ТЗ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B734AE-EFC9-4D05-B744-092ABBD2B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5" b="93368" l="565" r="93573"/>
                    </a14:imgEffect>
                    <a14:imgEffect>
                      <a14:artisticCutout trans="54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0" t="18676" r="9190" b="11008"/>
          <a:stretch/>
        </p:blipFill>
        <p:spPr>
          <a:xfrm rot="15776705">
            <a:off x="6796093" y="1265205"/>
            <a:ext cx="6114208" cy="45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8EAA24-5293-42A5-81C4-F6BF6483F7C3}"/>
              </a:ext>
            </a:extLst>
          </p:cNvPr>
          <p:cNvSpPr/>
          <p:nvPr/>
        </p:nvSpPr>
        <p:spPr>
          <a:xfrm>
            <a:off x="0" y="899999"/>
            <a:ext cx="12192000" cy="5958001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22AAD-BF77-4E55-A085-776C3509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Перспективы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8AB668E-0427-45BA-9320-B6CC81927E42}"/>
              </a:ext>
            </a:extLst>
          </p:cNvPr>
          <p:cNvSpPr txBox="1">
            <a:spLocks/>
          </p:cNvSpPr>
          <p:nvPr/>
        </p:nvSpPr>
        <p:spPr>
          <a:xfrm>
            <a:off x="636104" y="1258957"/>
            <a:ext cx="11555896" cy="558578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Использование </a:t>
            </a:r>
            <a:r>
              <a:rPr lang="ru-RU" sz="3200" u="sng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Wi-Fi</a:t>
            </a:r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 для ускорения передачи файлов.</a:t>
            </a:r>
          </a:p>
          <a:p>
            <a:pPr lvl="0"/>
            <a:r>
              <a:rPr lang="en-US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W</a:t>
            </a:r>
            <a:r>
              <a:rPr lang="ru-RU" sz="3200" u="sng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eb</a:t>
            </a:r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-интерфейс</a:t>
            </a:r>
            <a:r>
              <a:rPr lang="en-US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для взаимодействия с плоттером.</a:t>
            </a:r>
          </a:p>
          <a:p>
            <a:pPr lvl="0"/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Разработка цельного корпуса для повышения устойчивости компонентов.</a:t>
            </a:r>
          </a:p>
          <a:p>
            <a:pPr lvl="0"/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Технология литья под давлением для серийного производства устройств.</a:t>
            </a:r>
          </a:p>
          <a:p>
            <a:pPr lvl="0"/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Прямое размещение компонентов на плате для повышения надежности и уменьшения габаритов устройства.</a:t>
            </a:r>
          </a:p>
          <a:p>
            <a:pPr lvl="0"/>
            <a:r>
              <a:rPr lang="ru-RU" sz="3200" u="sng" dirty="0">
                <a:solidFill>
                  <a:schemeClr val="bg1"/>
                </a:solidFill>
                <a:latin typeface="Bahnschrift Light" panose="020B0502040204020203" pitchFamily="34" charset="0"/>
              </a:rPr>
              <a:t>Рассмотреть другие устройства печати</a:t>
            </a:r>
          </a:p>
        </p:txBody>
      </p:sp>
    </p:spTree>
    <p:extLst>
      <p:ext uri="{BB962C8B-B14F-4D97-AF65-F5344CB8AC3E}">
        <p14:creationId xmlns:p14="http://schemas.microsoft.com/office/powerpoint/2010/main" val="735194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B33D5E-3ECA-4255-BD27-F9A2F795A6B9}"/>
              </a:ext>
            </a:extLst>
          </p:cNvPr>
          <p:cNvSpPr/>
          <p:nvPr/>
        </p:nvSpPr>
        <p:spPr>
          <a:xfrm>
            <a:off x="0" y="0"/>
            <a:ext cx="12192000" cy="6847412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913DAE6-6D5F-4923-8317-18ADEFC41DC8}"/>
              </a:ext>
            </a:extLst>
          </p:cNvPr>
          <p:cNvSpPr/>
          <p:nvPr/>
        </p:nvSpPr>
        <p:spPr>
          <a:xfrm>
            <a:off x="6974168" y="0"/>
            <a:ext cx="5217832" cy="68474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7B7662-EAF7-4B01-A804-4980CFA1D374}"/>
              </a:ext>
            </a:extLst>
          </p:cNvPr>
          <p:cNvSpPr/>
          <p:nvPr/>
        </p:nvSpPr>
        <p:spPr>
          <a:xfrm>
            <a:off x="0" y="4981575"/>
            <a:ext cx="12185343" cy="1878005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A9F151-B2BC-40AD-9884-886D5DA38229}"/>
              </a:ext>
            </a:extLst>
          </p:cNvPr>
          <p:cNvSpPr/>
          <p:nvPr/>
        </p:nvSpPr>
        <p:spPr>
          <a:xfrm>
            <a:off x="-14978" y="1097100"/>
            <a:ext cx="6989146" cy="2930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277459"/>
            <a:ext cx="6974168" cy="2569531"/>
          </a:xfrm>
          <a:noFill/>
        </p:spPr>
        <p:txBody>
          <a:bodyPr anchor="ctr">
            <a:noAutofit/>
          </a:bodyPr>
          <a:lstStyle/>
          <a:p>
            <a:pPr algn="l">
              <a:spcBef>
                <a:spcPts val="1200"/>
              </a:spcBef>
            </a:pPr>
            <a:r>
              <a:rPr lang="ru-RU" sz="4800" dirty="0">
                <a:solidFill>
                  <a:schemeClr val="tx2">
                    <a:lumMod val="50000"/>
                  </a:schemeClr>
                </a:solidFill>
                <a:latin typeface="Bahnschrift Condensed" panose="020B0502040204020203" pitchFamily="34" charset="0"/>
              </a:rPr>
              <a:t>Вертикальный тросовый плоттер – автоматический художник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8146" y="5241052"/>
            <a:ext cx="6223604" cy="1138394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</a:rPr>
              <a:t>Наумов Максим Геннадьевич</a:t>
            </a:r>
            <a:r>
              <a:rPr lang="ru-RU" sz="2800" dirty="0">
                <a:solidFill>
                  <a:srgbClr val="5FD3B3"/>
                </a:solidFill>
                <a:latin typeface="Bahnschrift" panose="020B0502040204020203" pitchFamily="34" charset="0"/>
              </a:rPr>
              <a:t>,</a:t>
            </a:r>
            <a:br>
              <a:rPr lang="ru-RU" sz="2800" dirty="0">
                <a:solidFill>
                  <a:srgbClr val="5FD3B3"/>
                </a:solidFill>
                <a:latin typeface="Bahnschrift" panose="020B0502040204020203" pitchFamily="34" charset="0"/>
              </a:rPr>
            </a:br>
            <a:r>
              <a:rPr lang="ru-RU" sz="2800" dirty="0">
                <a:solidFill>
                  <a:srgbClr val="5FD3B3"/>
                </a:solidFill>
                <a:latin typeface="Bahnschrift" panose="020B0502040204020203" pitchFamily="34" charset="0"/>
              </a:rPr>
              <a:t>ученик 10 класса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E5C97FF-25DE-4F6A-9C09-F0ED20AE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70000"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9243" r="6588" b="14815"/>
          <a:stretch/>
        </p:blipFill>
        <p:spPr>
          <a:xfrm>
            <a:off x="7004122" y="0"/>
            <a:ext cx="5184549" cy="657266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4370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solidFill>
            <a:srgbClr val="5FD3B3"/>
          </a:solidFill>
        </p:spPr>
        <p:txBody>
          <a:bodyPr vert="horz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Схема электрическая принципиальная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40" y="893884"/>
            <a:ext cx="6391860" cy="5745456"/>
          </a:xfrm>
        </p:spPr>
      </p:pic>
    </p:spTree>
    <p:extLst>
      <p:ext uri="{BB962C8B-B14F-4D97-AF65-F5344CB8AC3E}">
        <p14:creationId xmlns:p14="http://schemas.microsoft.com/office/powerpoint/2010/main" val="267673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mebelinistyle.ru/wp-content/uploads/rospis-sten-282.jpg">
            <a:extLst>
              <a:ext uri="{FF2B5EF4-FFF2-40B4-BE49-F238E27FC236}">
                <a16:creationId xmlns:a16="http://schemas.microsoft.com/office/drawing/2014/main" id="{0C71E3C7-F220-4327-BEAF-B7FA76E9A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8" r="1143" b="-136"/>
          <a:stretch/>
        </p:blipFill>
        <p:spPr bwMode="auto">
          <a:xfrm>
            <a:off x="-2" y="1417320"/>
            <a:ext cx="2944526" cy="54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E358-5728-47B4-A088-538AF2AA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Примеры оформления вертикальных поверхностей</a:t>
            </a:r>
          </a:p>
        </p:txBody>
      </p:sp>
      <p:pic>
        <p:nvPicPr>
          <p:cNvPr id="5" name="Picture 4" descr="https://architizer-prod.imgix.net/mediadata/projects/422010/830be354.jpg">
            <a:extLst>
              <a:ext uri="{FF2B5EF4-FFF2-40B4-BE49-F238E27FC236}">
                <a16:creationId xmlns:a16="http://schemas.microsoft.com/office/drawing/2014/main" id="{39B3D490-8A27-4EBE-AACA-7A69740E3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2774" r="31091" b="2776"/>
          <a:stretch/>
        </p:blipFill>
        <p:spPr bwMode="auto">
          <a:xfrm>
            <a:off x="9040527" y="1424941"/>
            <a:ext cx="3151473" cy="5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DA1ED7-2A5F-4A26-B531-DAEDCA5A9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14594" r="19878" b="8629"/>
          <a:stretch/>
        </p:blipFill>
        <p:spPr>
          <a:xfrm>
            <a:off x="2944527" y="1417320"/>
            <a:ext cx="6095998" cy="547295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80BE4D-15DA-4389-8E50-B4ADF6CA7495}"/>
              </a:ext>
            </a:extLst>
          </p:cNvPr>
          <p:cNvSpPr/>
          <p:nvPr/>
        </p:nvSpPr>
        <p:spPr>
          <a:xfrm>
            <a:off x="2944522" y="6412229"/>
            <a:ext cx="6095999" cy="4780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800" dirty="0">
                <a:solidFill>
                  <a:sysClr val="windowText" lastClr="000000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Стена холла в школе 548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F1DA83-F584-40A2-B2BD-85BD870CBD84}"/>
              </a:ext>
            </a:extLst>
          </p:cNvPr>
          <p:cNvSpPr/>
          <p:nvPr/>
        </p:nvSpPr>
        <p:spPr>
          <a:xfrm>
            <a:off x="1" y="896561"/>
            <a:ext cx="2944514" cy="520759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Бетон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FECA89-2497-41EC-B92F-6E95C2D0ADD5}"/>
              </a:ext>
            </a:extLst>
          </p:cNvPr>
          <p:cNvSpPr/>
          <p:nvPr/>
        </p:nvSpPr>
        <p:spPr>
          <a:xfrm>
            <a:off x="9040528" y="896562"/>
            <a:ext cx="3151474" cy="528380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cs typeface="Arial" panose="020B0604020202020204" pitchFamily="34" charset="0"/>
              </a:rPr>
              <a:t>Стекло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2E2957-320B-4E8C-B98E-91EAD8696584}"/>
              </a:ext>
            </a:extLst>
          </p:cNvPr>
          <p:cNvSpPr/>
          <p:nvPr/>
        </p:nvSpPr>
        <p:spPr>
          <a:xfrm>
            <a:off x="2944522" y="896561"/>
            <a:ext cx="6095999" cy="528380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 dirty="0">
                <a:latin typeface="Bahnschrift Light" panose="020B0502040204020203" pitchFamily="34" charset="0"/>
                <a:cs typeface="Arial" panose="020B0604020202020204" pitchFamily="34" charset="0"/>
              </a:rPr>
              <a:t>Маркерное покрытие</a:t>
            </a:r>
          </a:p>
        </p:txBody>
      </p:sp>
    </p:spTree>
    <p:extLst>
      <p:ext uri="{BB962C8B-B14F-4D97-AF65-F5344CB8AC3E}">
        <p14:creationId xmlns:p14="http://schemas.microsoft.com/office/powerpoint/2010/main" val="98812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oftecomarket.ru/wp-content/uploads/d/0/d/d0d9f04901d8ed5f7aa417dc03ce1a8d.jpeg">
            <a:extLst>
              <a:ext uri="{FF2B5EF4-FFF2-40B4-BE49-F238E27FC236}">
                <a16:creationId xmlns:a16="http://schemas.microsoft.com/office/drawing/2014/main" id="{1396FDA2-7092-43B2-906A-31A598345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-249" r="15265" b="249"/>
          <a:stretch/>
        </p:blipFill>
        <p:spPr bwMode="auto">
          <a:xfrm>
            <a:off x="4219575" y="1335818"/>
            <a:ext cx="4057646" cy="31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" y="0"/>
            <a:ext cx="12191999" cy="900000"/>
          </a:xfrm>
          <a:solidFill>
            <a:srgbClr val="35D3A7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Существующие решения</a:t>
            </a:r>
          </a:p>
        </p:txBody>
      </p:sp>
      <p:pic>
        <p:nvPicPr>
          <p:cNvPr id="10" name="Picture 2" descr="https://i1.wp.com/www.makelangelo.com/wp-content/uploads/2015/05/hello.jpg">
            <a:extLst>
              <a:ext uri="{FF2B5EF4-FFF2-40B4-BE49-F238E27FC236}">
                <a16:creationId xmlns:a16="http://schemas.microsoft.com/office/drawing/2014/main" id="{987AFC31-BFEE-4463-84CC-98CFA8321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-481" r="1585" b="817"/>
          <a:stretch/>
        </p:blipFill>
        <p:spPr bwMode="auto">
          <a:xfrm>
            <a:off x="8124815" y="1335809"/>
            <a:ext cx="4057645" cy="31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CF31CDC-0C2B-4812-BCC5-DD619DB7C9C6}"/>
              </a:ext>
            </a:extLst>
          </p:cNvPr>
          <p:cNvSpPr/>
          <p:nvPr/>
        </p:nvSpPr>
        <p:spPr>
          <a:xfrm>
            <a:off x="4219567" y="892947"/>
            <a:ext cx="3905253" cy="455169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С проектором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1F941F6-FC1B-4AB2-B6C4-A3381CC945CC}"/>
              </a:ext>
            </a:extLst>
          </p:cNvPr>
          <p:cNvSpPr/>
          <p:nvPr/>
        </p:nvSpPr>
        <p:spPr>
          <a:xfrm>
            <a:off x="8124820" y="892950"/>
            <a:ext cx="4067179" cy="455166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Специальные устройства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649C5A-AD38-424B-A15C-C95F666677F8}"/>
              </a:ext>
            </a:extLst>
          </p:cNvPr>
          <p:cNvSpPr/>
          <p:nvPr/>
        </p:nvSpPr>
        <p:spPr>
          <a:xfrm>
            <a:off x="-9" y="892949"/>
            <a:ext cx="4219576" cy="45516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Вручную</a:t>
            </a:r>
          </a:p>
        </p:txBody>
      </p:sp>
      <p:pic>
        <p:nvPicPr>
          <p:cNvPr id="18" name="Объект 4">
            <a:extLst>
              <a:ext uri="{FF2B5EF4-FFF2-40B4-BE49-F238E27FC236}">
                <a16:creationId xmlns:a16="http://schemas.microsoft.com/office/drawing/2014/main" id="{DD9ADA3E-AE62-4E2C-B2AF-4A2FDB534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5" r="16765"/>
          <a:stretch/>
        </p:blipFill>
        <p:spPr>
          <a:xfrm>
            <a:off x="0" y="1338316"/>
            <a:ext cx="4219575" cy="3175023"/>
          </a:xfr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DA74448-D1BD-4087-A9D5-4BCA65D6DABB}"/>
              </a:ext>
            </a:extLst>
          </p:cNvPr>
          <p:cNvSpPr/>
          <p:nvPr/>
        </p:nvSpPr>
        <p:spPr>
          <a:xfrm>
            <a:off x="4210011" y="4508335"/>
            <a:ext cx="3905255" cy="237323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Проработка деталей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 требуются художественные навыки</a:t>
            </a:r>
          </a:p>
          <a:p>
            <a:r>
              <a:rPr lang="ru-RU" sz="2000" dirty="0"/>
              <a:t>Недостатки: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Небольшая область проецирования</a:t>
            </a:r>
          </a:p>
          <a:p>
            <a:endParaRPr lang="ru-RU" sz="2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74CCB5-6CB5-4478-A611-BB289F748AE8}"/>
              </a:ext>
            </a:extLst>
          </p:cNvPr>
          <p:cNvSpPr/>
          <p:nvPr/>
        </p:nvSpPr>
        <p:spPr>
          <a:xfrm>
            <a:off x="8115266" y="4508336"/>
            <a:ext cx="4076743" cy="2373231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Преимущества: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Calibri" panose="020F0502020204030204"/>
              </a:rPr>
              <a:t>Автономность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Calibri" panose="020F0502020204030204"/>
              </a:rPr>
              <a:t>Точность и надёжность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Calibri" panose="020F0502020204030204"/>
              </a:rPr>
              <a:t>Быстрее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Calibri" panose="020F0502020204030204"/>
              </a:rPr>
              <a:t>Недостатки: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>
                <a:solidFill>
                  <a:prstClr val="white"/>
                </a:solidFill>
                <a:latin typeface="Calibri" panose="020F0502020204030204"/>
              </a:rPr>
              <a:t>Ограниченные возможности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D2B336C-EE14-4F85-8AD4-90F835E3B8D4}"/>
              </a:ext>
            </a:extLst>
          </p:cNvPr>
          <p:cNvSpPr/>
          <p:nvPr/>
        </p:nvSpPr>
        <p:spPr>
          <a:xfrm>
            <a:off x="0" y="4513339"/>
            <a:ext cx="4219575" cy="236822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/>
            <a:r>
              <a:rPr lang="ru-RU" dirty="0">
                <a:solidFill>
                  <a:schemeClr val="bg1"/>
                </a:solidFill>
              </a:rPr>
              <a:t>Преимущества: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Детализация рисунка</a:t>
            </a:r>
          </a:p>
          <a:p>
            <a:pPr marL="180000"/>
            <a:r>
              <a:rPr lang="ru-RU" dirty="0">
                <a:solidFill>
                  <a:schemeClr val="bg1"/>
                </a:solidFill>
              </a:rPr>
              <a:t>Недостатки: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Необходимы художественные навыки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Большие затраты времени и усилий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Могут возникать ошибки</a:t>
            </a:r>
          </a:p>
          <a:p>
            <a:pPr marL="46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Наличие спец. снаряжения</a:t>
            </a:r>
          </a:p>
        </p:txBody>
      </p:sp>
    </p:spTree>
    <p:extLst>
      <p:ext uri="{BB962C8B-B14F-4D97-AF65-F5344CB8AC3E}">
        <p14:creationId xmlns:p14="http://schemas.microsoft.com/office/powerpoint/2010/main" val="7727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7EDE0-A56C-4C69-8A7E-4C7236AD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7399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Аналоги</a:t>
            </a:r>
          </a:p>
        </p:txBody>
      </p:sp>
      <p:pic>
        <p:nvPicPr>
          <p:cNvPr id="1026" name="Picture 2" descr="https://chipgifts.ru/image/cache/Scribit/-%D1%85%D1%83%D0%B4%D0%BE%D0%B6%D0%BD%D0%B8%D0%BA-scribit_2-1000x10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1153" r="1077" b="15953"/>
          <a:stretch/>
        </p:blipFill>
        <p:spPr bwMode="auto">
          <a:xfrm flipH="1">
            <a:off x="6120000" y="1417070"/>
            <a:ext cx="6072000" cy="5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0000" y="770739"/>
            <a:ext cx="6072000" cy="646331"/>
          </a:xfrm>
          <a:prstGeom prst="rect">
            <a:avLst/>
          </a:prstGeom>
          <a:solidFill>
            <a:srgbClr val="473E5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Scribit</a:t>
            </a:r>
            <a:endParaRPr lang="ru-RU" sz="3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70740"/>
            <a:ext cx="6120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</a:rPr>
              <a:t>Makelangelo</a:t>
            </a:r>
            <a:endParaRPr lang="ru-RU" sz="3600" dirty="0">
              <a:latin typeface="Bahnschrift" panose="020B0502040204020203" pitchFamily="34" charset="0"/>
            </a:endParaRPr>
          </a:p>
        </p:txBody>
      </p:sp>
      <p:pic>
        <p:nvPicPr>
          <p:cNvPr id="8" name="Picture 2" descr="https://i1.wp.com/www.makelangelo.com/wp-content/uploads/2015/05/hell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435" r="11898" b="682"/>
          <a:stretch/>
        </p:blipFill>
        <p:spPr bwMode="auto">
          <a:xfrm>
            <a:off x="0" y="1417070"/>
            <a:ext cx="6120000" cy="5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5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F1349-E54C-4967-9491-66B153DE0961}"/>
              </a:ext>
            </a:extLst>
          </p:cNvPr>
          <p:cNvSpPr/>
          <p:nvPr/>
        </p:nvSpPr>
        <p:spPr>
          <a:xfrm>
            <a:off x="5308868" y="3602105"/>
            <a:ext cx="6883131" cy="3277418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0" y="-1"/>
            <a:ext cx="5308868" cy="9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latin typeface="Bahnschrift" panose="020B0502040204020203" pitchFamily="34" charset="0"/>
              </a:rPr>
              <a:t>Makelangelo</a:t>
            </a:r>
            <a:endParaRPr lang="ru-RU" sz="4800" dirty="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08865" y="3886495"/>
            <a:ext cx="68831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Рабочая область до (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x 2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.0) 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Цена 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490.00 CAD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(32 500,57₽)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Скорость печати 23 мм/с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Инструмент: капиллярная ручка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Работает от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Сложно масштабировать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Стационарная конструкция</a:t>
            </a:r>
          </a:p>
        </p:txBody>
      </p:sp>
      <p:pic>
        <p:nvPicPr>
          <p:cNvPr id="3076" name="Picture 4" descr="https://i0.wp.com/www.makelangelo.com/wp-content/uploads/2016/12/MakelangeloFiv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6" b="47281"/>
          <a:stretch/>
        </p:blipFill>
        <p:spPr bwMode="auto">
          <a:xfrm>
            <a:off x="5308866" y="0"/>
            <a:ext cx="6883133" cy="360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4909" b="7323"/>
          <a:stretch/>
        </p:blipFill>
        <p:spPr>
          <a:xfrm>
            <a:off x="0" y="899999"/>
            <a:ext cx="5308866" cy="59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-38227"/>
            <a:ext cx="4891314" cy="900000"/>
          </a:xfrm>
          <a:prstGeom prst="rect">
            <a:avLst/>
          </a:prstGeom>
          <a:solidFill>
            <a:srgbClr val="5FD3B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hnschrift" panose="020B0502040204020203" pitchFamily="34" charset="0"/>
              </a:rPr>
              <a:t>Scribit</a:t>
            </a:r>
            <a:endParaRPr lang="ru-RU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098" name="Picture 2" descr="https://cdn.pepephone.com/embed/9b538f2b7fb7459262b5d5a1c01ee1619096426/Unidad-de-dibujo-de-Scribit..png?imagick=1&amp;size=1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18" r="11429"/>
          <a:stretch/>
        </p:blipFill>
        <p:spPr bwMode="auto">
          <a:xfrm>
            <a:off x="4891314" y="-1"/>
            <a:ext cx="730068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6899AC-1239-40AD-886C-C837BDD87B0E}"/>
              </a:ext>
            </a:extLst>
          </p:cNvPr>
          <p:cNvSpPr/>
          <p:nvPr/>
        </p:nvSpPr>
        <p:spPr>
          <a:xfrm>
            <a:off x="0" y="861774"/>
            <a:ext cx="4891314" cy="5996226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18052" y="1723548"/>
            <a:ext cx="4573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Работает от 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Пишет маркерами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Scribit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(13000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₽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за набор)</a:t>
            </a:r>
            <a:b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Область печати до (2х2)м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Производство зарубежной компанией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Цена 89990₽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9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7493" y="1352551"/>
            <a:ext cx="9857014" cy="46354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latin typeface="Bahnschrift Light" panose="020B0502040204020203" pitchFamily="34" charset="0"/>
              </a:rPr>
              <a:t>Ручное рисование на вертикальных поверхностях требует художественных навыков, больших затрат времени и усилий Сложность работы ведет к возможным ошибкам и неточностям в рисунке</a:t>
            </a:r>
            <a:endParaRPr lang="en-US" dirty="0">
              <a:latin typeface="Bahnschrift Light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ru-RU" dirty="0">
              <a:latin typeface="Bahnschrift Light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ru-RU" dirty="0">
                <a:latin typeface="Bahnschrift Light" panose="020B0502040204020203" pitchFamily="34" charset="0"/>
              </a:rPr>
              <a:t>Существующие аналоги спец. Устройств эффективны  только в своей узкой специализации (т.к. ограничен размер поверхности, ограничено количество цветов, используются только оригинальные комплектующие), а также Ограничены возможности для создания сложных и детализированных изображений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D9DB4A1-19D2-4124-82DF-FACFC88C23A8}"/>
              </a:ext>
            </a:extLst>
          </p:cNvPr>
          <p:cNvSpPr txBox="1">
            <a:spLocks/>
          </p:cNvSpPr>
          <p:nvPr/>
        </p:nvSpPr>
        <p:spPr>
          <a:xfrm>
            <a:off x="2" y="1"/>
            <a:ext cx="12191998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289037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6" t="29208" r="10071" b="11964"/>
          <a:stretch/>
        </p:blipFill>
        <p:spPr>
          <a:xfrm rot="6967849">
            <a:off x="6308047" y="1002104"/>
            <a:ext cx="6516625" cy="46530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2366BCA-A631-412B-8A30-8EC6CAA79BD1}"/>
              </a:ext>
            </a:extLst>
          </p:cNvPr>
          <p:cNvSpPr/>
          <p:nvPr/>
        </p:nvSpPr>
        <p:spPr>
          <a:xfrm>
            <a:off x="0" y="-12178"/>
            <a:ext cx="7211505" cy="68701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7202" y="2695063"/>
            <a:ext cx="6934303" cy="166661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Bahnschrift Light" panose="020B0502040204020203" pitchFamily="34" charset="0"/>
              </a:rPr>
              <a:t>Разработать устройство</a:t>
            </a:r>
            <a:r>
              <a:rPr lang="en-US" sz="3200" dirty="0">
                <a:latin typeface="Bahnschrift Light" panose="020B0502040204020203" pitchFamily="34" charset="0"/>
              </a:rPr>
              <a:t>,</a:t>
            </a:r>
            <a:r>
              <a:rPr lang="ru-RU" sz="3200" dirty="0">
                <a:latin typeface="Bahnschrift Light" panose="020B0502040204020203" pitchFamily="34" charset="0"/>
              </a:rPr>
              <a:t> </a:t>
            </a:r>
            <a:br>
              <a:rPr lang="ru-RU" sz="3200" dirty="0">
                <a:latin typeface="Bahnschrift Light" panose="020B0502040204020203" pitchFamily="34" charset="0"/>
              </a:rPr>
            </a:br>
            <a:r>
              <a:rPr lang="ru-RU" sz="3200" dirty="0">
                <a:latin typeface="Bahnschrift Light" panose="020B0502040204020203" pitchFamily="34" charset="0"/>
              </a:rPr>
              <a:t>способное автоматически рисовать на больших вертикальный поверхностях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2031AFF-A2EB-47D8-A6C7-E58D47D146A2}"/>
              </a:ext>
            </a:extLst>
          </p:cNvPr>
          <p:cNvSpPr txBox="1">
            <a:spLocks/>
          </p:cNvSpPr>
          <p:nvPr/>
        </p:nvSpPr>
        <p:spPr>
          <a:xfrm>
            <a:off x="0" y="-12178"/>
            <a:ext cx="7211505" cy="900000"/>
          </a:xfrm>
          <a:prstGeom prst="rect">
            <a:avLst/>
          </a:prstGeom>
          <a:solidFill>
            <a:srgbClr val="5FD3B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4382501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933</Words>
  <Application>Microsoft Office PowerPoint</Application>
  <PresentationFormat>Широкоэкранный</PresentationFormat>
  <Paragraphs>205</Paragraphs>
  <Slides>29</Slides>
  <Notes>25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1" baseType="lpstr">
      <vt:lpstr>Arial</vt:lpstr>
      <vt:lpstr>Bahnschrift</vt:lpstr>
      <vt:lpstr>Bahnschrift Condensed</vt:lpstr>
      <vt:lpstr>Bahnschrift Light</vt:lpstr>
      <vt:lpstr>Bahnschrift Light Condensed</vt:lpstr>
      <vt:lpstr>Bahnschrift SemiBold</vt:lpstr>
      <vt:lpstr>Bahnschrift SemiBold SemiConden</vt:lpstr>
      <vt:lpstr>Calibri</vt:lpstr>
      <vt:lpstr>Calibri Light</vt:lpstr>
      <vt:lpstr>Times New Roman</vt:lpstr>
      <vt:lpstr>Wingdings</vt:lpstr>
      <vt:lpstr>Тема Office</vt:lpstr>
      <vt:lpstr>Вертикальный тросовый плоттер – автоматический художник</vt:lpstr>
      <vt:lpstr>Презентация PowerPoint</vt:lpstr>
      <vt:lpstr>Примеры оформления вертикальных поверхностей</vt:lpstr>
      <vt:lpstr>Существующие решения</vt:lpstr>
      <vt:lpstr>Аналоги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Требования к конструкции</vt:lpstr>
      <vt:lpstr>Презентация PowerPoint</vt:lpstr>
      <vt:lpstr>Структурная схема</vt:lpstr>
      <vt:lpstr>Принцип работы</vt:lpstr>
      <vt:lpstr>Презентация PowerPoint</vt:lpstr>
      <vt:lpstr>Приложение для плоттера</vt:lpstr>
      <vt:lpstr>Презентация PowerPoint</vt:lpstr>
      <vt:lpstr>Презентация PowerPoint</vt:lpstr>
      <vt:lpstr>Презентация PowerPoint</vt:lpstr>
      <vt:lpstr>Принцип работы механизма печати</vt:lpstr>
      <vt:lpstr>Презентация PowerPoint</vt:lpstr>
      <vt:lpstr>Уголок-крепёж для маркерной доски</vt:lpstr>
      <vt:lpstr>Дополнительные крепления</vt:lpstr>
      <vt:lpstr>Печатная плата</vt:lpstr>
      <vt:lpstr>Общие характеристики</vt:lpstr>
      <vt:lpstr>Выводы</vt:lpstr>
      <vt:lpstr>Перспективы</vt:lpstr>
      <vt:lpstr>Вертикальный тросовый плоттер – автоматический художник</vt:lpstr>
      <vt:lpstr>Схема электрическая принципиальная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NewTToNN</dc:creator>
  <cp:lastModifiedBy>Пользователь</cp:lastModifiedBy>
  <cp:revision>271</cp:revision>
  <dcterms:created xsi:type="dcterms:W3CDTF">2024-01-18T22:07:33Z</dcterms:created>
  <dcterms:modified xsi:type="dcterms:W3CDTF">2024-11-14T17:15:38Z</dcterms:modified>
</cp:coreProperties>
</file>